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6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260" r:id="rId4"/>
    <p:sldId id="261" r:id="rId5"/>
    <p:sldId id="262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267" r:id="rId15"/>
    <p:sldId id="268" r:id="rId16"/>
    <p:sldId id="269" r:id="rId17"/>
    <p:sldId id="271" r:id="rId18"/>
    <p:sldId id="293" r:id="rId19"/>
    <p:sldId id="274" r:id="rId20"/>
    <p:sldId id="275" r:id="rId21"/>
    <p:sldId id="279" r:id="rId22"/>
    <p:sldId id="280" r:id="rId23"/>
    <p:sldId id="281" r:id="rId24"/>
    <p:sldId id="297" r:id="rId25"/>
    <p:sldId id="288" r:id="rId26"/>
    <p:sldId id="296" r:id="rId27"/>
    <p:sldId id="298" r:id="rId28"/>
    <p:sldId id="299" r:id="rId29"/>
    <p:sldId id="300" r:id="rId30"/>
    <p:sldId id="302" r:id="rId31"/>
    <p:sldId id="323" r:id="rId32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996633"/>
    <a:srgbClr val="003399"/>
    <a:srgbClr val="7295DC"/>
    <a:srgbClr val="547DA2"/>
    <a:srgbClr val="003300"/>
    <a:srgbClr val="666633"/>
    <a:srgbClr val="808000"/>
    <a:srgbClr val="FFFF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>
      <p:cViewPr varScale="1">
        <p:scale>
          <a:sx n="54" d="100"/>
          <a:sy n="54" d="100"/>
        </p:scale>
        <p:origin x="11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1.5859608970385557E-2"/>
          <c:y val="0.13243076133558743"/>
          <c:w val="0.96828078205922885"/>
          <c:h val="0.75472245419421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отгруженных товаров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324.8</c:v>
                </c:pt>
                <c:pt idx="1">
                  <c:v>331.2</c:v>
                </c:pt>
                <c:pt idx="2">
                  <c:v>357.7</c:v>
                </c:pt>
                <c:pt idx="3">
                  <c:v>381.9</c:v>
                </c:pt>
                <c:pt idx="4">
                  <c:v>406.2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A9-47EA-B601-B517983E3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869376"/>
        <c:axId val="54871168"/>
      </c:barChart>
      <c:catAx>
        <c:axId val="5486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4871168"/>
        <c:crosses val="autoZero"/>
        <c:auto val="1"/>
        <c:lblAlgn val="ctr"/>
        <c:lblOffset val="100"/>
        <c:noMultiLvlLbl val="0"/>
      </c:catAx>
      <c:valAx>
        <c:axId val="5487116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5486937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18131713874242E-2"/>
          <c:y val="2.9929434712766771E-2"/>
          <c:w val="0.53415678760033258"/>
          <c:h val="0.818680585483690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BCF3-4221-8466-4C5DC38E9A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BCF3-4221-8466-4C5DC38E9AA8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BCF3-4221-8466-4C5DC38E9AA8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CF3-4221-8466-4C5DC38E9AA8}"/>
              </c:ext>
            </c:extLst>
          </c:dPt>
          <c:dLbls>
            <c:dLbl>
              <c:idx val="0"/>
              <c:layout>
                <c:manualLayout>
                  <c:x val="7.7327035018535254E-3"/>
                  <c:y val="7.28600933221143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F3-4221-8466-4C5DC38E9AA8}"/>
                </c:ext>
              </c:extLst>
            </c:dLbl>
            <c:dLbl>
              <c:idx val="1"/>
              <c:layout>
                <c:manualLayout>
                  <c:x val="-2.0701063796173553E-3"/>
                  <c:y val="-7.28600933221143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F3-4221-8466-4C5DC38E9AA8}"/>
                </c:ext>
              </c:extLst>
            </c:dLbl>
            <c:dLbl>
              <c:idx val="2"/>
              <c:layout>
                <c:manualLayout>
                  <c:x val="-2.4361462385932638E-3"/>
                  <c:y val="7.28600933221143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F3-4221-8466-4C5DC38E9AA8}"/>
                </c:ext>
              </c:extLst>
            </c:dLbl>
            <c:dLbl>
              <c:idx val="3"/>
              <c:layout>
                <c:manualLayout>
                  <c:x val="6.5759767772999725E-3"/>
                  <c:y val="-1.457201866442286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F3-4221-8466-4C5DC38E9AA8}"/>
                </c:ext>
              </c:extLst>
            </c:dLbl>
            <c:dLbl>
              <c:idx val="6"/>
              <c:layout>
                <c:manualLayout>
                  <c:x val="0"/>
                  <c:y val="2.42866977740380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F3-4221-8466-4C5DC38E9AA8}"/>
                </c:ext>
              </c:extLst>
            </c:dLbl>
            <c:dLbl>
              <c:idx val="8"/>
              <c:layout>
                <c:manualLayout>
                  <c:x val="4.8542007055281389E-3"/>
                  <c:y val="2.42866977740380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F3-4221-8466-4C5DC38E9A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51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Производство прочих транспортных средств</c:v>
                </c:pt>
                <c:pt idx="1">
                  <c:v>Обработка древисины и производство изделий из дерева и пробки, кроме мебели, производство изделий из соломки и материалов для плетения</c:v>
                </c:pt>
                <c:pt idx="2">
                  <c:v>Производство пищевых продуктов</c:v>
                </c:pt>
                <c:pt idx="3">
                  <c:v>Производство напитков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0.9</c:v>
                </c:pt>
                <c:pt idx="1">
                  <c:v>298</c:v>
                </c:pt>
                <c:pt idx="2">
                  <c:v>1.8</c:v>
                </c:pt>
                <c:pt idx="3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F3-4221-8466-4C5DC38E9A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080781262799334"/>
          <c:y val="1.0524114173228337E-2"/>
          <c:w val="0.37727510398946551"/>
          <c:h val="0.98947582804253043"/>
        </c:manualLayout>
      </c:layout>
      <c:overlay val="0"/>
      <c:txPr>
        <a:bodyPr/>
        <a:lstStyle/>
        <a:p>
          <a:pPr>
            <a:defRPr sz="1050" kern="8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16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Валовая продукция сельского хозяйства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1.5859608970385557E-2"/>
          <c:y val="0.13243076133558743"/>
          <c:w val="0.96828078205922885"/>
          <c:h val="0.754722454194213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предприятия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56.154000000000003</c:v>
                </c:pt>
                <c:pt idx="1">
                  <c:v>57.054000000000002</c:v>
                </c:pt>
                <c:pt idx="2">
                  <c:v>60.658000000000001</c:v>
                </c:pt>
                <c:pt idx="3">
                  <c:v>64.528000000000006</c:v>
                </c:pt>
                <c:pt idx="4">
                  <c:v>69.08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4-48EF-96F1-0154E6A9EB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0.95799999999999996</c:v>
                </c:pt>
                <c:pt idx="1">
                  <c:v>0.58299999999999996</c:v>
                </c:pt>
                <c:pt idx="2">
                  <c:v>1.0449999999999999</c:v>
                </c:pt>
                <c:pt idx="3">
                  <c:v>1.111</c:v>
                </c:pt>
                <c:pt idx="4">
                  <c:v>1.1839999999999999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94-48EF-96F1-0154E6A9EB6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176.893</c:v>
                </c:pt>
                <c:pt idx="1">
                  <c:v>181.001</c:v>
                </c:pt>
                <c:pt idx="2">
                  <c:v>193.25</c:v>
                </c:pt>
                <c:pt idx="3">
                  <c:v>206.57300000000001</c:v>
                </c:pt>
                <c:pt idx="4">
                  <c:v>222.52600000000001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94-48EF-96F1-0154E6A9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6703232"/>
        <c:axId val="56713216"/>
        <c:axId val="100920832"/>
      </c:bar3DChart>
      <c:catAx>
        <c:axId val="5670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6713216"/>
        <c:crosses val="autoZero"/>
        <c:auto val="1"/>
        <c:lblAlgn val="ctr"/>
        <c:lblOffset val="100"/>
        <c:noMultiLvlLbl val="0"/>
      </c:catAx>
      <c:valAx>
        <c:axId val="567132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56703232"/>
        <c:crosses val="autoZero"/>
        <c:crossBetween val="between"/>
      </c:valAx>
      <c:serAx>
        <c:axId val="100920832"/>
        <c:scaling>
          <c:orientation val="minMax"/>
        </c:scaling>
        <c:delete val="0"/>
        <c:axPos val="b"/>
        <c:majorTickMark val="out"/>
        <c:minorTickMark val="none"/>
        <c:tickLblPos val="nextTo"/>
        <c:crossAx val="567132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18131713874242E-2"/>
          <c:y val="2.9929434712766771E-2"/>
          <c:w val="0.53415678760033258"/>
          <c:h val="0.818680585483690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5A80-491A-B0B3-091585B078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5A80-491A-B0B3-091585B0781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5A80-491A-B0B3-091585B07811}"/>
              </c:ext>
            </c:extLst>
          </c:dPt>
          <c:dLbls>
            <c:dLbl>
              <c:idx val="0"/>
              <c:layout>
                <c:manualLayout>
                  <c:x val="7.7327035018535254E-3"/>
                  <c:y val="7.2860093322114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80-491A-B0B3-091585B07811}"/>
                </c:ext>
              </c:extLst>
            </c:dLbl>
            <c:dLbl>
              <c:idx val="1"/>
              <c:layout>
                <c:manualLayout>
                  <c:x val="-2.0701063796173553E-3"/>
                  <c:y val="-7.2860093322114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80-491A-B0B3-091585B07811}"/>
                </c:ext>
              </c:extLst>
            </c:dLbl>
            <c:dLbl>
              <c:idx val="2"/>
              <c:layout>
                <c:manualLayout>
                  <c:x val="-2.4361462385932638E-3"/>
                  <c:y val="7.2860093322114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80-491A-B0B3-091585B07811}"/>
                </c:ext>
              </c:extLst>
            </c:dLbl>
            <c:dLbl>
              <c:idx val="3"/>
              <c:layout>
                <c:manualLayout>
                  <c:x val="6.5759767772999725E-3"/>
                  <c:y val="-1.4572018664422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80-491A-B0B3-091585B07811}"/>
                </c:ext>
              </c:extLst>
            </c:dLbl>
            <c:dLbl>
              <c:idx val="6"/>
              <c:layout>
                <c:manualLayout>
                  <c:x val="0"/>
                  <c:y val="2.4286697774038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80-491A-B0B3-091585B07811}"/>
                </c:ext>
              </c:extLst>
            </c:dLbl>
            <c:dLbl>
              <c:idx val="8"/>
              <c:layout>
                <c:manualLayout>
                  <c:x val="4.8542007055281389E-3"/>
                  <c:y val="2.4286697774038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80-491A-B0B3-091585B07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51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Валовая продукция сельскохозяйственных предприятий</c:v>
                </c:pt>
                <c:pt idx="1">
                  <c:v>Валовая продукция  крестьянских (фермерских) хозяйств</c:v>
                </c:pt>
                <c:pt idx="2">
                  <c:v>Валовая продукция  хозяйств населения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56.154000000000003</c:v>
                </c:pt>
                <c:pt idx="1">
                  <c:v>1</c:v>
                </c:pt>
                <c:pt idx="2">
                  <c:v>176.89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80-491A-B0B3-091585B07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5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080781262799334"/>
          <c:y val="1.0524114173228337E-2"/>
          <c:w val="0.33428867230858139"/>
          <c:h val="0.21142163237206457"/>
        </c:manualLayout>
      </c:layout>
      <c:overlay val="0"/>
      <c:txPr>
        <a:bodyPr/>
        <a:lstStyle/>
        <a:p>
          <a:pPr>
            <a:defRPr sz="1050" kern="8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607930394565215E-2"/>
          <c:w val="1"/>
          <c:h val="0.7868196268790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безработицы, %</c:v>
                </c:pt>
              </c:strCache>
            </c:strRef>
          </c:tx>
          <c:spPr>
            <a:solidFill>
              <a:srgbClr val="ED695B"/>
            </a:solidFill>
          </c:spPr>
          <c:invertIfNegative val="0"/>
          <c:dLbls>
            <c:dLbl>
              <c:idx val="0"/>
              <c:layout>
                <c:manualLayout>
                  <c:x val="-2.29051028962150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D8-48C1-818B-3CFBC7978582}"/>
                </c:ext>
              </c:extLst>
            </c:dLbl>
            <c:dLbl>
              <c:idx val="1"/>
              <c:layout>
                <c:manualLayout>
                  <c:x val="0"/>
                  <c:y val="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D8-48C1-818B-3CFBC79785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0.00</c:formatCode>
                <c:ptCount val="2"/>
                <c:pt idx="0">
                  <c:v>1.4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D8-48C1-818B-3CFBC7978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70"/>
        <c:axId val="58166656"/>
        <c:axId val="58168448"/>
      </c:barChart>
      <c:catAx>
        <c:axId val="5816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rgbClr val="0005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8168448"/>
        <c:crosses val="autoZero"/>
        <c:auto val="1"/>
        <c:lblAlgn val="ctr"/>
        <c:lblOffset val="100"/>
        <c:noMultiLvlLbl val="0"/>
      </c:catAx>
      <c:valAx>
        <c:axId val="5816844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5816665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lang="ru-RU" sz="1200" b="1" i="0" u="none" strike="noStrike" kern="1200" baseline="0">
                <a:solidFill>
                  <a:srgbClr val="968C8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lang="ru-RU" sz="1050" b="1" i="0" u="none" strike="noStrike" kern="1200" baseline="0">
              <a:solidFill>
                <a:srgbClr val="968C8C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9745185007933589E-2"/>
          <c:w val="1"/>
          <c:h val="0.7868196268790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вакансий, единиц</c:v>
                </c:pt>
              </c:strCache>
            </c:strRef>
          </c:tx>
          <c:spPr>
            <a:solidFill>
              <a:srgbClr val="ED695B"/>
            </a:solidFill>
          </c:spPr>
          <c:invertIfNegative val="0"/>
          <c:dLbls>
            <c:dLbl>
              <c:idx val="0"/>
              <c:layout>
                <c:manualLayout>
                  <c:x val="-2.29051028962150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74-4C9F-A6D3-283F73EEBDC2}"/>
                </c:ext>
              </c:extLst>
            </c:dLbl>
            <c:dLbl>
              <c:idx val="1"/>
              <c:layout>
                <c:manualLayout>
                  <c:x val="0"/>
                  <c:y val="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74-4C9F-A6D3-283F73EEBD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342</c:v>
                </c:pt>
                <c:pt idx="1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74-4C9F-A6D3-283F73EEB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70"/>
        <c:axId val="58190848"/>
        <c:axId val="58462976"/>
      </c:barChart>
      <c:catAx>
        <c:axId val="58190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rgbClr val="0005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8462976"/>
        <c:crosses val="autoZero"/>
        <c:auto val="1"/>
        <c:lblAlgn val="ctr"/>
        <c:lblOffset val="100"/>
        <c:noMultiLvlLbl val="0"/>
      </c:catAx>
      <c:valAx>
        <c:axId val="5846297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819084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lang="ru-RU" sz="1200" b="1" i="0" u="none" strike="noStrike" kern="1200" baseline="0">
                <a:solidFill>
                  <a:srgbClr val="968C8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lang="ru-RU" sz="1050" b="1" i="0" u="none" strike="noStrike" kern="1200" baseline="0">
              <a:solidFill>
                <a:srgbClr val="968C8C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90314921710046E-2"/>
          <c:y val="0.14772818452270736"/>
          <c:w val="0.97580968507829002"/>
          <c:h val="0.68883678562464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Среднесписочная численность (крупные и средние организации),  чел.</c:v>
                </c:pt>
              </c:strCache>
            </c:strRef>
          </c:tx>
          <c:spPr>
            <a:solidFill>
              <a:srgbClr val="ED695B"/>
            </a:solidFill>
          </c:spPr>
          <c:invertIfNegative val="0"/>
          <c:dLbls>
            <c:dLbl>
              <c:idx val="0"/>
              <c:layout>
                <c:manualLayout>
                  <c:x val="-2.29051028962150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F7-4688-B899-1C1A3A63FEE3}"/>
                </c:ext>
              </c:extLst>
            </c:dLbl>
            <c:dLbl>
              <c:idx val="1"/>
              <c:layout>
                <c:manualLayout>
                  <c:x val="0"/>
                  <c:y val="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7-4688-B899-1C1A3A63F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640</c:v>
                </c:pt>
                <c:pt idx="1">
                  <c:v>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F7-4688-B899-1C1A3A63F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70"/>
        <c:axId val="58518528"/>
        <c:axId val="58077952"/>
      </c:barChart>
      <c:catAx>
        <c:axId val="5851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rgbClr val="0005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8077952"/>
        <c:crosses val="autoZero"/>
        <c:auto val="1"/>
        <c:lblAlgn val="ctr"/>
        <c:lblOffset val="100"/>
        <c:noMultiLvlLbl val="0"/>
      </c:catAx>
      <c:valAx>
        <c:axId val="580779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851852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lang="ru-RU" sz="1200" b="1" i="0" u="none" strike="noStrike" kern="1200" baseline="0">
                <a:solidFill>
                  <a:srgbClr val="968C8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lang="ru-RU" sz="1050" b="1" i="0" u="none" strike="noStrike" kern="1200" baseline="0">
              <a:solidFill>
                <a:srgbClr val="968C8C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75787304275115E-3"/>
          <c:y val="0.12813159648927896"/>
          <c:w val="0.99395242126957262"/>
          <c:h val="0.70843337365807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 (крупные и средние организации),  руб.</c:v>
                </c:pt>
              </c:strCache>
            </c:strRef>
          </c:tx>
          <c:spPr>
            <a:solidFill>
              <a:srgbClr val="ED695B"/>
            </a:solidFill>
          </c:spPr>
          <c:invertIfNegative val="0"/>
          <c:dLbls>
            <c:dLbl>
              <c:idx val="0"/>
              <c:layout>
                <c:manualLayout>
                  <c:x val="-2.29051028962150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37-422F-B4D9-FFDCE9150CD8}"/>
                </c:ext>
              </c:extLst>
            </c:dLbl>
            <c:dLbl>
              <c:idx val="1"/>
              <c:layout>
                <c:manualLayout>
                  <c:x val="0"/>
                  <c:y val="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37-422F-B4D9-FFDCE9150C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31487</c:v>
                </c:pt>
                <c:pt idx="1">
                  <c:v>33731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37-422F-B4D9-FFDCE9150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70"/>
        <c:axId val="58124544"/>
        <c:axId val="58126336"/>
      </c:barChart>
      <c:catAx>
        <c:axId val="5812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rgbClr val="0005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8126336"/>
        <c:crosses val="autoZero"/>
        <c:auto val="1"/>
        <c:lblAlgn val="ctr"/>
        <c:lblOffset val="100"/>
        <c:noMultiLvlLbl val="0"/>
      </c:catAx>
      <c:valAx>
        <c:axId val="58126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5812454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lang="ru-RU" sz="1200" b="1" i="0" u="none" strike="noStrike" kern="1200" baseline="0">
                <a:solidFill>
                  <a:srgbClr val="968C8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lang="ru-RU" sz="1050" b="1" i="0" u="none" strike="noStrike" kern="1200" baseline="0">
              <a:solidFill>
                <a:srgbClr val="968C8C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828D5-5B34-4249-B6E8-C6CF21719B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6F15C1-980A-4F8B-A051-402CFA696EFB}">
      <dgm:prSet custT="1"/>
      <dgm:spPr>
        <a:noFill/>
        <a:effectLst>
          <a:softEdge rad="317500"/>
        </a:effectLst>
      </dgm:spPr>
      <dgm:t>
        <a:bodyPr lIns="720000" rIns="0"/>
        <a:lstStyle/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Прогнозе социально-экономического развития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 на 2023 год и на период до 2025 года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6DA0F47C-DAAD-476D-912C-6646504034D8}" type="parTrans" cxnId="{45633372-82FA-4FE4-B717-E936AD9BA77F}">
      <dgm:prSet/>
      <dgm:spPr/>
      <dgm:t>
        <a:bodyPr/>
        <a:lstStyle/>
        <a:p>
          <a:endParaRPr lang="ru-RU"/>
        </a:p>
      </dgm:t>
    </dgm:pt>
    <dgm:pt modelId="{7EAF1BBA-CA98-4FC5-813A-B0827B5877F0}" type="sibTrans" cxnId="{45633372-82FA-4FE4-B717-E936AD9BA77F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0F5DB86E-AF6A-4751-9D5C-57780634B98E}">
      <dgm:prSet custT="1"/>
      <dgm:spPr>
        <a:noFill/>
        <a:effectLst>
          <a:softEdge rad="317500"/>
        </a:effectLst>
      </dgm:spPr>
      <dgm:t>
        <a:bodyPr lIns="720000" rIns="0"/>
        <a:lstStyle/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Основных направлениях бюджетной и налоговой политики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 на 2023-2025 годы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02EF0F77-A24F-4D19-8A30-B3F8BD08C6FA}" type="parTrans" cxnId="{7E5022C8-0C26-4425-8BB1-F213E582A553}">
      <dgm:prSet/>
      <dgm:spPr/>
      <dgm:t>
        <a:bodyPr/>
        <a:lstStyle/>
        <a:p>
          <a:endParaRPr lang="ru-RU"/>
        </a:p>
      </dgm:t>
    </dgm:pt>
    <dgm:pt modelId="{C31F005A-3CD4-478F-B9D1-059FCADE8DCC}" type="sibTrans" cxnId="{7E5022C8-0C26-4425-8BB1-F213E582A553}">
      <dgm:prSet/>
      <dgm:spPr/>
      <dgm:t>
        <a:bodyPr/>
        <a:lstStyle/>
        <a:p>
          <a:endParaRPr lang="ru-RU"/>
        </a:p>
      </dgm:t>
    </dgm:pt>
    <dgm:pt modelId="{FA69B885-9FF0-4C5C-B47A-B3015E60F918}">
      <dgm:prSet/>
      <dgm:spPr>
        <a:gradFill flip="none" rotWithShape="1">
          <a:gsLst>
            <a:gs pos="0">
              <a:schemeClr val="bg2">
                <a:lumMod val="9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  <a:tileRect/>
        </a:gradFill>
      </dgm:spPr>
      <dgm:t>
        <a:bodyPr/>
        <a:lstStyle/>
        <a:p>
          <a:endParaRPr lang="ru-RU" dirty="0"/>
        </a:p>
      </dgm:t>
    </dgm:pt>
    <dgm:pt modelId="{1AB7129B-7DC2-41C5-BE8E-EDE963A021C5}" type="parTrans" cxnId="{CA43BE04-FB27-4604-B296-64F58278DFC8}">
      <dgm:prSet/>
      <dgm:spPr/>
      <dgm:t>
        <a:bodyPr/>
        <a:lstStyle/>
        <a:p>
          <a:endParaRPr lang="ru-RU"/>
        </a:p>
      </dgm:t>
    </dgm:pt>
    <dgm:pt modelId="{EB82BF2B-F83B-4FCF-8B6C-CDD3E65819FE}" type="sibTrans" cxnId="{CA43BE04-FB27-4604-B296-64F58278DFC8}">
      <dgm:prSet/>
      <dgm:spPr/>
      <dgm:t>
        <a:bodyPr/>
        <a:lstStyle/>
        <a:p>
          <a:endParaRPr lang="ru-RU"/>
        </a:p>
      </dgm:t>
    </dgm:pt>
    <dgm:pt modelId="{9729F796-F43B-4CCF-909C-549FB9CC8FD7}">
      <dgm:prSet custT="1"/>
      <dgm:spPr>
        <a:noFill/>
        <a:ln w="3175"/>
        <a:effectLst>
          <a:softEdge rad="127000"/>
        </a:effectLst>
      </dgm:spPr>
      <dgm:t>
        <a:bodyPr lIns="720000" rIns="0"/>
        <a:lstStyle/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Основных направлениях бюджетной, налоговой и таможенно-тарифной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политики Российской Федерации, а также бюджетной и налоговой политики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Тверской области на 2023 год и плановый период 2024 и 2025 годов </a:t>
          </a:r>
          <a:endParaRPr lang="ru-RU" sz="1200" dirty="0">
            <a:solidFill>
              <a:schemeClr val="tx2">
                <a:lumMod val="75000"/>
              </a:schemeClr>
            </a:solidFill>
          </a:endParaRPr>
        </a:p>
      </dgm:t>
    </dgm:pt>
    <dgm:pt modelId="{D4733D9D-2B86-458F-BC4F-58AAE21AB31C}" type="parTrans" cxnId="{C2FEBCE1-98D8-4F50-AAF5-F9FA5D1BCCC4}">
      <dgm:prSet/>
      <dgm:spPr/>
      <dgm:t>
        <a:bodyPr/>
        <a:lstStyle/>
        <a:p>
          <a:endParaRPr lang="ru-RU"/>
        </a:p>
      </dgm:t>
    </dgm:pt>
    <dgm:pt modelId="{64F41033-B440-4533-A050-BFC282184D3A}" type="sibTrans" cxnId="{C2FEBCE1-98D8-4F50-AAF5-F9FA5D1BCCC4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93056B04-0DA8-4231-B2FC-FFA8D9468064}">
      <dgm:prSet custT="1"/>
      <dgm:spPr>
        <a:gradFill flip="none" rotWithShape="1">
          <a:gsLst>
            <a:gs pos="0">
              <a:schemeClr val="bg2">
                <a:lumMod val="9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</dgm:spPr>
      <dgm:t>
        <a:bodyPr/>
        <a:lstStyle/>
        <a:p>
          <a:endParaRPr lang="ru-RU"/>
        </a:p>
      </dgm:t>
    </dgm:pt>
    <dgm:pt modelId="{66E64EE0-3527-43B4-8951-93EB6F48AE63}" type="parTrans" cxnId="{7DCB5AD8-BD86-457B-A957-655FF7164783}">
      <dgm:prSet/>
      <dgm:spPr/>
      <dgm:t>
        <a:bodyPr/>
        <a:lstStyle/>
        <a:p>
          <a:endParaRPr lang="ru-RU"/>
        </a:p>
      </dgm:t>
    </dgm:pt>
    <dgm:pt modelId="{235015B0-587D-49B7-876F-F7ABF90230EE}" type="sibTrans" cxnId="{7DCB5AD8-BD86-457B-A957-655FF7164783}">
      <dgm:prSet/>
      <dgm:spPr/>
      <dgm:t>
        <a:bodyPr/>
        <a:lstStyle/>
        <a:p>
          <a:endParaRPr lang="ru-RU"/>
        </a:p>
      </dgm:t>
    </dgm:pt>
    <dgm:pt modelId="{116C0476-81DC-4440-A159-CF1C74D30C7F}">
      <dgm:prSet custT="1"/>
      <dgm:spPr>
        <a:noFill/>
        <a:effectLst>
          <a:softEdge rad="317500"/>
        </a:effectLst>
      </dgm:spPr>
      <dgm:t>
        <a:bodyPr lIns="720000" rIns="0"/>
        <a:lstStyle/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Проекте закона Тверской области «Об областном бюджете Тверской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области на 2023 год и на плановый период 2024 и 2024 годов»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31E17FBA-0DEE-43AC-8A98-9FFE7C769F63}" type="sibTrans" cxnId="{83A30304-BDBF-4B64-A140-3186478B8A1D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F38ADD97-56BE-4BBB-906E-771B9AA50F92}" type="parTrans" cxnId="{83A30304-BDBF-4B64-A140-3186478B8A1D}">
      <dgm:prSet/>
      <dgm:spPr/>
      <dgm:t>
        <a:bodyPr/>
        <a:lstStyle/>
        <a:p>
          <a:endParaRPr lang="ru-RU"/>
        </a:p>
      </dgm:t>
    </dgm:pt>
    <dgm:pt modelId="{77C9B8FB-437D-4C7D-A068-D5048DEC29E5}">
      <dgm:prSet phldrT="[Текст]" custT="1"/>
      <dgm:spPr>
        <a:solidFill>
          <a:schemeClr val="accent2">
            <a:lumMod val="40000"/>
            <a:lumOff val="60000"/>
          </a:schemeClr>
        </a:solidFill>
        <a:effectLst>
          <a:softEdge rad="127000"/>
        </a:effectLst>
      </dgm:spPr>
      <dgm:t>
        <a:bodyPr lIns="720000" rIns="0"/>
        <a:lstStyle/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Положениях послания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Президента Российской Федерации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Федеральному Собранию Российской Федерации, </a:t>
          </a:r>
        </a:p>
        <a:p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</a:rPr>
            <a:t>определяющих бюджетную политику в Российской Федерации</a:t>
          </a:r>
          <a:endParaRPr lang="ru-RU" sz="1200" dirty="0">
            <a:solidFill>
              <a:schemeClr val="tx2">
                <a:lumMod val="75000"/>
              </a:schemeClr>
            </a:solidFill>
          </a:endParaRPr>
        </a:p>
      </dgm:t>
    </dgm:pt>
    <dgm:pt modelId="{2312F7E1-6866-4361-AF69-EF290778FF54}" type="sibTrans" cxnId="{E956956B-1D63-40A9-86F8-F84C4FAF37A7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464301BC-5108-434B-87A6-8CDB5DAAB3F1}" type="parTrans" cxnId="{E956956B-1D63-40A9-86F8-F84C4FAF37A7}">
      <dgm:prSet/>
      <dgm:spPr/>
      <dgm:t>
        <a:bodyPr/>
        <a:lstStyle/>
        <a:p>
          <a:endParaRPr lang="ru-RU"/>
        </a:p>
      </dgm:t>
    </dgm:pt>
    <dgm:pt modelId="{91E399CB-8B9D-47B6-996C-BC34E773504C}">
      <dgm:prSet/>
      <dgm:spPr/>
      <dgm:t>
        <a:bodyPr/>
        <a:lstStyle/>
        <a:p>
          <a:endParaRPr lang="ru-RU"/>
        </a:p>
      </dgm:t>
    </dgm:pt>
    <dgm:pt modelId="{9AD0320C-073F-44BE-86BD-D60F1C7ED5A1}" type="parTrans" cxnId="{2EDCF482-BC7D-48F4-BFDF-B55F8A00DEFC}">
      <dgm:prSet/>
      <dgm:spPr/>
      <dgm:t>
        <a:bodyPr/>
        <a:lstStyle/>
        <a:p>
          <a:endParaRPr lang="ru-RU"/>
        </a:p>
      </dgm:t>
    </dgm:pt>
    <dgm:pt modelId="{273D527C-BD7C-4858-B24F-83E1DFA7FE92}" type="sibTrans" cxnId="{2EDCF482-BC7D-48F4-BFDF-B55F8A00DEFC}">
      <dgm:prSet/>
      <dgm:spPr/>
      <dgm:t>
        <a:bodyPr/>
        <a:lstStyle/>
        <a:p>
          <a:endParaRPr lang="ru-RU"/>
        </a:p>
      </dgm:t>
    </dgm:pt>
    <dgm:pt modelId="{2BA88C0C-15A3-419C-B282-B8388A35A267}" type="pres">
      <dgm:prSet presAssocID="{108828D5-5B34-4249-B6E8-C6CF21719BAF}" presName="outerComposite" presStyleCnt="0">
        <dgm:presLayoutVars>
          <dgm:chMax val="5"/>
          <dgm:dir/>
          <dgm:resizeHandles val="exact"/>
        </dgm:presLayoutVars>
      </dgm:prSet>
      <dgm:spPr/>
    </dgm:pt>
    <dgm:pt modelId="{A9FAEB32-8BC1-4364-B3A8-65E16279FB86}" type="pres">
      <dgm:prSet presAssocID="{108828D5-5B34-4249-B6E8-C6CF21719BAF}" presName="dummyMaxCanvas" presStyleCnt="0">
        <dgm:presLayoutVars/>
      </dgm:prSet>
      <dgm:spPr/>
    </dgm:pt>
    <dgm:pt modelId="{EC4C4DB0-1AD0-4841-B451-54D0C498A800}" type="pres">
      <dgm:prSet presAssocID="{108828D5-5B34-4249-B6E8-C6CF21719BAF}" presName="FiveNodes_1" presStyleLbl="node1" presStyleIdx="0" presStyleCnt="5" custScaleX="123430" custLinFactNeighborX="10975" custLinFactNeighborY="8818">
        <dgm:presLayoutVars>
          <dgm:bulletEnabled val="1"/>
        </dgm:presLayoutVars>
      </dgm:prSet>
      <dgm:spPr/>
    </dgm:pt>
    <dgm:pt modelId="{3381EA84-0549-4D89-A7C8-761094E301B7}" type="pres">
      <dgm:prSet presAssocID="{108828D5-5B34-4249-B6E8-C6CF21719BAF}" presName="FiveNodes_2" presStyleLbl="node1" presStyleIdx="1" presStyleCnt="5" custScaleX="125378" custLinFactNeighborX="2611" custLinFactNeighborY="55193">
        <dgm:presLayoutVars>
          <dgm:bulletEnabled val="1"/>
        </dgm:presLayoutVars>
      </dgm:prSet>
      <dgm:spPr/>
    </dgm:pt>
    <dgm:pt modelId="{5BF59206-09E7-4B7F-9D91-B3BAFAD7596A}" type="pres">
      <dgm:prSet presAssocID="{108828D5-5B34-4249-B6E8-C6CF21719BAF}" presName="FiveNodes_3" presStyleLbl="node1" presStyleIdx="2" presStyleCnt="5" custScaleX="114269" custScaleY="77133" custLinFactNeighborX="-3635" custLinFactNeighborY="34541">
        <dgm:presLayoutVars>
          <dgm:bulletEnabled val="1"/>
        </dgm:presLayoutVars>
      </dgm:prSet>
      <dgm:spPr/>
    </dgm:pt>
    <dgm:pt modelId="{66430E58-88CB-40BE-B0C5-8C2902D151F3}" type="pres">
      <dgm:prSet presAssocID="{108828D5-5B34-4249-B6E8-C6CF21719BAF}" presName="FiveNodes_4" presStyleLbl="node1" presStyleIdx="3" presStyleCnt="5" custScaleX="107707" custScaleY="76367" custLinFactNeighborX="-13255" custLinFactNeighborY="-7267">
        <dgm:presLayoutVars>
          <dgm:bulletEnabled val="1"/>
        </dgm:presLayoutVars>
      </dgm:prSet>
      <dgm:spPr/>
    </dgm:pt>
    <dgm:pt modelId="{345BB89F-C3A1-422A-8705-58CEF2BF6046}" type="pres">
      <dgm:prSet presAssocID="{108828D5-5B34-4249-B6E8-C6CF21719BAF}" presName="FiveNodes_5" presStyleLbl="node1" presStyleIdx="4" presStyleCnt="5" custScaleX="96941" custLinFactNeighborX="-20459" custLinFactNeighborY="-44927">
        <dgm:presLayoutVars>
          <dgm:bulletEnabled val="1"/>
        </dgm:presLayoutVars>
      </dgm:prSet>
      <dgm:spPr/>
    </dgm:pt>
    <dgm:pt modelId="{9D6AF525-F8E8-4F78-B7D9-86D7FEBDE071}" type="pres">
      <dgm:prSet presAssocID="{108828D5-5B34-4249-B6E8-C6CF21719BAF}" presName="FiveConn_1-2" presStyleLbl="fgAccFollowNode1" presStyleIdx="0" presStyleCnt="4" custLinFactNeighborX="2727" custLinFactNeighborY="-3860">
        <dgm:presLayoutVars>
          <dgm:bulletEnabled val="1"/>
        </dgm:presLayoutVars>
      </dgm:prSet>
      <dgm:spPr/>
    </dgm:pt>
    <dgm:pt modelId="{64B99F43-E73B-4FC7-9F7C-14A17102CC19}" type="pres">
      <dgm:prSet presAssocID="{108828D5-5B34-4249-B6E8-C6CF21719BAF}" presName="FiveConn_2-3" presStyleLbl="fgAccFollowNode1" presStyleIdx="1" presStyleCnt="4">
        <dgm:presLayoutVars>
          <dgm:bulletEnabled val="1"/>
        </dgm:presLayoutVars>
      </dgm:prSet>
      <dgm:spPr/>
    </dgm:pt>
    <dgm:pt modelId="{99A98C2C-EFEE-4CA7-8719-D43C578F0A67}" type="pres">
      <dgm:prSet presAssocID="{108828D5-5B34-4249-B6E8-C6CF21719BAF}" presName="FiveConn_3-4" presStyleLbl="fgAccFollowNode1" presStyleIdx="2" presStyleCnt="4">
        <dgm:presLayoutVars>
          <dgm:bulletEnabled val="1"/>
        </dgm:presLayoutVars>
      </dgm:prSet>
      <dgm:spPr/>
    </dgm:pt>
    <dgm:pt modelId="{208C0375-21E3-4BD9-8336-732A63E2AF8E}" type="pres">
      <dgm:prSet presAssocID="{108828D5-5B34-4249-B6E8-C6CF21719BAF}" presName="FiveConn_4-5" presStyleLbl="fgAccFollowNode1" presStyleIdx="3" presStyleCnt="4">
        <dgm:presLayoutVars>
          <dgm:bulletEnabled val="1"/>
        </dgm:presLayoutVars>
      </dgm:prSet>
      <dgm:spPr/>
    </dgm:pt>
    <dgm:pt modelId="{5E40BE59-9C31-4FFF-9BB0-11BE8B0BC067}" type="pres">
      <dgm:prSet presAssocID="{108828D5-5B34-4249-B6E8-C6CF21719BAF}" presName="FiveNodes_1_text" presStyleLbl="node1" presStyleIdx="4" presStyleCnt="5">
        <dgm:presLayoutVars>
          <dgm:bulletEnabled val="1"/>
        </dgm:presLayoutVars>
      </dgm:prSet>
      <dgm:spPr/>
    </dgm:pt>
    <dgm:pt modelId="{04863071-A5BB-4174-A5DB-8679F26F7848}" type="pres">
      <dgm:prSet presAssocID="{108828D5-5B34-4249-B6E8-C6CF21719BAF}" presName="FiveNodes_2_text" presStyleLbl="node1" presStyleIdx="4" presStyleCnt="5">
        <dgm:presLayoutVars>
          <dgm:bulletEnabled val="1"/>
        </dgm:presLayoutVars>
      </dgm:prSet>
      <dgm:spPr/>
    </dgm:pt>
    <dgm:pt modelId="{09B55B4C-54B3-4B50-9ABC-3C40C738B3D0}" type="pres">
      <dgm:prSet presAssocID="{108828D5-5B34-4249-B6E8-C6CF21719BAF}" presName="FiveNodes_3_text" presStyleLbl="node1" presStyleIdx="4" presStyleCnt="5">
        <dgm:presLayoutVars>
          <dgm:bulletEnabled val="1"/>
        </dgm:presLayoutVars>
      </dgm:prSet>
      <dgm:spPr/>
    </dgm:pt>
    <dgm:pt modelId="{9EE44820-B831-483D-8126-C7588045E285}" type="pres">
      <dgm:prSet presAssocID="{108828D5-5B34-4249-B6E8-C6CF21719BAF}" presName="FiveNodes_4_text" presStyleLbl="node1" presStyleIdx="4" presStyleCnt="5">
        <dgm:presLayoutVars>
          <dgm:bulletEnabled val="1"/>
        </dgm:presLayoutVars>
      </dgm:prSet>
      <dgm:spPr/>
    </dgm:pt>
    <dgm:pt modelId="{BB599A4C-DE17-4DF7-ABD8-A5C36F2F5283}" type="pres">
      <dgm:prSet presAssocID="{108828D5-5B34-4249-B6E8-C6CF21719BA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A826903-2EA1-42C5-9E9E-19D30388E754}" type="presOf" srcId="{3F6F15C1-980A-4F8B-A051-402CFA696EFB}" destId="{9EE44820-B831-483D-8126-C7588045E285}" srcOrd="1" destOrd="0" presId="urn:microsoft.com/office/officeart/2005/8/layout/vProcess5"/>
    <dgm:cxn modelId="{83A30304-BDBF-4B64-A140-3186478B8A1D}" srcId="{108828D5-5B34-4249-B6E8-C6CF21719BAF}" destId="{116C0476-81DC-4440-A159-CF1C74D30C7F}" srcOrd="2" destOrd="0" parTransId="{F38ADD97-56BE-4BBB-906E-771B9AA50F92}" sibTransId="{31E17FBA-0DEE-43AC-8A98-9FFE7C769F63}"/>
    <dgm:cxn modelId="{CA43BE04-FB27-4604-B296-64F58278DFC8}" srcId="{108828D5-5B34-4249-B6E8-C6CF21719BAF}" destId="{FA69B885-9FF0-4C5C-B47A-B3015E60F918}" srcOrd="6" destOrd="0" parTransId="{1AB7129B-7DC2-41C5-BE8E-EDE963A021C5}" sibTransId="{EB82BF2B-F83B-4FCF-8B6C-CDD3E65819FE}"/>
    <dgm:cxn modelId="{540B5406-D5D8-4724-851A-BAC1E8FA09EE}" type="presOf" srcId="{64F41033-B440-4533-A050-BFC282184D3A}" destId="{64B99F43-E73B-4FC7-9F7C-14A17102CC19}" srcOrd="0" destOrd="0" presId="urn:microsoft.com/office/officeart/2005/8/layout/vProcess5"/>
    <dgm:cxn modelId="{B26E302C-E389-4A6B-9874-D0CEDFC78568}" type="presOf" srcId="{116C0476-81DC-4440-A159-CF1C74D30C7F}" destId="{09B55B4C-54B3-4B50-9ABC-3C40C738B3D0}" srcOrd="1" destOrd="0" presId="urn:microsoft.com/office/officeart/2005/8/layout/vProcess5"/>
    <dgm:cxn modelId="{2AC7D545-99C4-4D5C-ABCC-B9DD741C6A2D}" type="presOf" srcId="{2312F7E1-6866-4361-AF69-EF290778FF54}" destId="{9D6AF525-F8E8-4F78-B7D9-86D7FEBDE071}" srcOrd="0" destOrd="0" presId="urn:microsoft.com/office/officeart/2005/8/layout/vProcess5"/>
    <dgm:cxn modelId="{E956956B-1D63-40A9-86F8-F84C4FAF37A7}" srcId="{108828D5-5B34-4249-B6E8-C6CF21719BAF}" destId="{77C9B8FB-437D-4C7D-A068-D5048DEC29E5}" srcOrd="0" destOrd="0" parTransId="{464301BC-5108-434B-87A6-8CDB5DAAB3F1}" sibTransId="{2312F7E1-6866-4361-AF69-EF290778FF54}"/>
    <dgm:cxn modelId="{2E07B34F-EAAC-4DA6-AB49-78A747DB021F}" type="presOf" srcId="{77C9B8FB-437D-4C7D-A068-D5048DEC29E5}" destId="{5E40BE59-9C31-4FFF-9BB0-11BE8B0BC067}" srcOrd="1" destOrd="0" presId="urn:microsoft.com/office/officeart/2005/8/layout/vProcess5"/>
    <dgm:cxn modelId="{41F13A71-DDC1-4CFE-B747-30CD0A564AF3}" type="presOf" srcId="{3F6F15C1-980A-4F8B-A051-402CFA696EFB}" destId="{66430E58-88CB-40BE-B0C5-8C2902D151F3}" srcOrd="0" destOrd="0" presId="urn:microsoft.com/office/officeart/2005/8/layout/vProcess5"/>
    <dgm:cxn modelId="{45633372-82FA-4FE4-B717-E936AD9BA77F}" srcId="{108828D5-5B34-4249-B6E8-C6CF21719BAF}" destId="{3F6F15C1-980A-4F8B-A051-402CFA696EFB}" srcOrd="3" destOrd="0" parTransId="{6DA0F47C-DAAD-476D-912C-6646504034D8}" sibTransId="{7EAF1BBA-CA98-4FC5-813A-B0827B5877F0}"/>
    <dgm:cxn modelId="{B2569F78-D938-4AB6-A738-915828ACFD36}" type="presOf" srcId="{7EAF1BBA-CA98-4FC5-813A-B0827B5877F0}" destId="{208C0375-21E3-4BD9-8336-732A63E2AF8E}" srcOrd="0" destOrd="0" presId="urn:microsoft.com/office/officeart/2005/8/layout/vProcess5"/>
    <dgm:cxn modelId="{1AB3D25A-D00F-4268-A688-1FE579D5A2ED}" type="presOf" srcId="{116C0476-81DC-4440-A159-CF1C74D30C7F}" destId="{5BF59206-09E7-4B7F-9D91-B3BAFAD7596A}" srcOrd="0" destOrd="0" presId="urn:microsoft.com/office/officeart/2005/8/layout/vProcess5"/>
    <dgm:cxn modelId="{2EDCF482-BC7D-48F4-BFDF-B55F8A00DEFC}" srcId="{108828D5-5B34-4249-B6E8-C6CF21719BAF}" destId="{91E399CB-8B9D-47B6-996C-BC34E773504C}" srcOrd="5" destOrd="0" parTransId="{9AD0320C-073F-44BE-86BD-D60F1C7ED5A1}" sibTransId="{273D527C-BD7C-4858-B24F-83E1DFA7FE92}"/>
    <dgm:cxn modelId="{A21896A9-273B-4217-B3D4-30203D218666}" type="presOf" srcId="{9729F796-F43B-4CCF-909C-549FB9CC8FD7}" destId="{3381EA84-0549-4D89-A7C8-761094E301B7}" srcOrd="0" destOrd="0" presId="urn:microsoft.com/office/officeart/2005/8/layout/vProcess5"/>
    <dgm:cxn modelId="{FE5F9FAC-DE2A-479E-9B33-7D1526517498}" type="presOf" srcId="{108828D5-5B34-4249-B6E8-C6CF21719BAF}" destId="{2BA88C0C-15A3-419C-B282-B8388A35A267}" srcOrd="0" destOrd="0" presId="urn:microsoft.com/office/officeart/2005/8/layout/vProcess5"/>
    <dgm:cxn modelId="{878930BF-4AD0-479A-81D4-7E4120526FED}" type="presOf" srcId="{0F5DB86E-AF6A-4751-9D5C-57780634B98E}" destId="{345BB89F-C3A1-422A-8705-58CEF2BF6046}" srcOrd="0" destOrd="0" presId="urn:microsoft.com/office/officeart/2005/8/layout/vProcess5"/>
    <dgm:cxn modelId="{7E5022C8-0C26-4425-8BB1-F213E582A553}" srcId="{108828D5-5B34-4249-B6E8-C6CF21719BAF}" destId="{0F5DB86E-AF6A-4751-9D5C-57780634B98E}" srcOrd="4" destOrd="0" parTransId="{02EF0F77-A24F-4D19-8A30-B3F8BD08C6FA}" sibTransId="{C31F005A-3CD4-478F-B9D1-059FCADE8DCC}"/>
    <dgm:cxn modelId="{7DCB5AD8-BD86-457B-A957-655FF7164783}" srcId="{FA69B885-9FF0-4C5C-B47A-B3015E60F918}" destId="{93056B04-0DA8-4231-B2FC-FFA8D9468064}" srcOrd="0" destOrd="0" parTransId="{66E64EE0-3527-43B4-8951-93EB6F48AE63}" sibTransId="{235015B0-587D-49B7-876F-F7ABF90230EE}"/>
    <dgm:cxn modelId="{DAE43DE0-F153-4791-B4E1-6088A743B598}" type="presOf" srcId="{0F5DB86E-AF6A-4751-9D5C-57780634B98E}" destId="{BB599A4C-DE17-4DF7-ABD8-A5C36F2F5283}" srcOrd="1" destOrd="0" presId="urn:microsoft.com/office/officeart/2005/8/layout/vProcess5"/>
    <dgm:cxn modelId="{C2FEBCE1-98D8-4F50-AAF5-F9FA5D1BCCC4}" srcId="{108828D5-5B34-4249-B6E8-C6CF21719BAF}" destId="{9729F796-F43B-4CCF-909C-549FB9CC8FD7}" srcOrd="1" destOrd="0" parTransId="{D4733D9D-2B86-458F-BC4F-58AAE21AB31C}" sibTransId="{64F41033-B440-4533-A050-BFC282184D3A}"/>
    <dgm:cxn modelId="{46E462E9-43C0-435C-AA2E-C368F30F2EC1}" type="presOf" srcId="{31E17FBA-0DEE-43AC-8A98-9FFE7C769F63}" destId="{99A98C2C-EFEE-4CA7-8719-D43C578F0A67}" srcOrd="0" destOrd="0" presId="urn:microsoft.com/office/officeart/2005/8/layout/vProcess5"/>
    <dgm:cxn modelId="{848C28ED-687A-4FB0-8089-05490ABD4A2D}" type="presOf" srcId="{9729F796-F43B-4CCF-909C-549FB9CC8FD7}" destId="{04863071-A5BB-4174-A5DB-8679F26F7848}" srcOrd="1" destOrd="0" presId="urn:microsoft.com/office/officeart/2005/8/layout/vProcess5"/>
    <dgm:cxn modelId="{E1F4E3F8-6CB7-4B7E-9C19-455C492295BC}" type="presOf" srcId="{77C9B8FB-437D-4C7D-A068-D5048DEC29E5}" destId="{EC4C4DB0-1AD0-4841-B451-54D0C498A800}" srcOrd="0" destOrd="0" presId="urn:microsoft.com/office/officeart/2005/8/layout/vProcess5"/>
    <dgm:cxn modelId="{53F243A4-5BCD-4E65-801D-6FE09EC8EEE5}" type="presParOf" srcId="{2BA88C0C-15A3-419C-B282-B8388A35A267}" destId="{A9FAEB32-8BC1-4364-B3A8-65E16279FB86}" srcOrd="0" destOrd="0" presId="urn:microsoft.com/office/officeart/2005/8/layout/vProcess5"/>
    <dgm:cxn modelId="{CBD3928A-87B3-43B6-BE21-4664BF8BEF1B}" type="presParOf" srcId="{2BA88C0C-15A3-419C-B282-B8388A35A267}" destId="{EC4C4DB0-1AD0-4841-B451-54D0C498A800}" srcOrd="1" destOrd="0" presId="urn:microsoft.com/office/officeart/2005/8/layout/vProcess5"/>
    <dgm:cxn modelId="{02B65049-75D6-4C63-AD02-8D56A2392897}" type="presParOf" srcId="{2BA88C0C-15A3-419C-B282-B8388A35A267}" destId="{3381EA84-0549-4D89-A7C8-761094E301B7}" srcOrd="2" destOrd="0" presId="urn:microsoft.com/office/officeart/2005/8/layout/vProcess5"/>
    <dgm:cxn modelId="{B0A42A6A-BAB2-4100-99C5-2E4311B6EC9B}" type="presParOf" srcId="{2BA88C0C-15A3-419C-B282-B8388A35A267}" destId="{5BF59206-09E7-4B7F-9D91-B3BAFAD7596A}" srcOrd="3" destOrd="0" presId="urn:microsoft.com/office/officeart/2005/8/layout/vProcess5"/>
    <dgm:cxn modelId="{C8FC9DDD-E0EF-40C7-98FB-1A7CE4536919}" type="presParOf" srcId="{2BA88C0C-15A3-419C-B282-B8388A35A267}" destId="{66430E58-88CB-40BE-B0C5-8C2902D151F3}" srcOrd="4" destOrd="0" presId="urn:microsoft.com/office/officeart/2005/8/layout/vProcess5"/>
    <dgm:cxn modelId="{2C88AAF0-DC1B-4A3F-8A54-AD841861C31A}" type="presParOf" srcId="{2BA88C0C-15A3-419C-B282-B8388A35A267}" destId="{345BB89F-C3A1-422A-8705-58CEF2BF6046}" srcOrd="5" destOrd="0" presId="urn:microsoft.com/office/officeart/2005/8/layout/vProcess5"/>
    <dgm:cxn modelId="{5C9C0888-38C6-474B-86DC-322E37E1F3DE}" type="presParOf" srcId="{2BA88C0C-15A3-419C-B282-B8388A35A267}" destId="{9D6AF525-F8E8-4F78-B7D9-86D7FEBDE071}" srcOrd="6" destOrd="0" presId="urn:microsoft.com/office/officeart/2005/8/layout/vProcess5"/>
    <dgm:cxn modelId="{F699BF44-1B5C-453E-9A65-05885FB4E5FB}" type="presParOf" srcId="{2BA88C0C-15A3-419C-B282-B8388A35A267}" destId="{64B99F43-E73B-4FC7-9F7C-14A17102CC19}" srcOrd="7" destOrd="0" presId="urn:microsoft.com/office/officeart/2005/8/layout/vProcess5"/>
    <dgm:cxn modelId="{BEA4C61A-0C2F-4462-91C4-E608E5ACEA81}" type="presParOf" srcId="{2BA88C0C-15A3-419C-B282-B8388A35A267}" destId="{99A98C2C-EFEE-4CA7-8719-D43C578F0A67}" srcOrd="8" destOrd="0" presId="urn:microsoft.com/office/officeart/2005/8/layout/vProcess5"/>
    <dgm:cxn modelId="{33CA2EB4-31F2-45CF-8180-B87EADADC36C}" type="presParOf" srcId="{2BA88C0C-15A3-419C-B282-B8388A35A267}" destId="{208C0375-21E3-4BD9-8336-732A63E2AF8E}" srcOrd="9" destOrd="0" presId="urn:microsoft.com/office/officeart/2005/8/layout/vProcess5"/>
    <dgm:cxn modelId="{E5468012-1A26-464B-8BB0-59A83A5F1390}" type="presParOf" srcId="{2BA88C0C-15A3-419C-B282-B8388A35A267}" destId="{5E40BE59-9C31-4FFF-9BB0-11BE8B0BC067}" srcOrd="10" destOrd="0" presId="urn:microsoft.com/office/officeart/2005/8/layout/vProcess5"/>
    <dgm:cxn modelId="{6BC5B07B-40EE-4A45-A01F-B451171C46E8}" type="presParOf" srcId="{2BA88C0C-15A3-419C-B282-B8388A35A267}" destId="{04863071-A5BB-4174-A5DB-8679F26F7848}" srcOrd="11" destOrd="0" presId="urn:microsoft.com/office/officeart/2005/8/layout/vProcess5"/>
    <dgm:cxn modelId="{01210E59-11A7-4EA8-86AD-C06E373271EC}" type="presParOf" srcId="{2BA88C0C-15A3-419C-B282-B8388A35A267}" destId="{09B55B4C-54B3-4B50-9ABC-3C40C738B3D0}" srcOrd="12" destOrd="0" presId="urn:microsoft.com/office/officeart/2005/8/layout/vProcess5"/>
    <dgm:cxn modelId="{95FFCE76-EF3F-4459-AAF9-1D0FAA80D5D2}" type="presParOf" srcId="{2BA88C0C-15A3-419C-B282-B8388A35A267}" destId="{9EE44820-B831-483D-8126-C7588045E285}" srcOrd="13" destOrd="0" presId="urn:microsoft.com/office/officeart/2005/8/layout/vProcess5"/>
    <dgm:cxn modelId="{875C5E3A-1238-4944-BADC-39DE135B4789}" type="presParOf" srcId="{2BA88C0C-15A3-419C-B282-B8388A35A267}" destId="{BB599A4C-DE17-4DF7-ABD8-A5C36F2F528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3506CA-55AA-4F94-8FF2-6047B47D146A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1C6825-2D62-4CBC-9B3A-D05179171B71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>
              <a:latin typeface="Book Antiqua" pitchFamily="18" charset="0"/>
            </a:rPr>
            <a:t>Прогнозных расчетов, представленных главными администраторами доходов бюджета в соответствии с утвержденными методиками прогнозирования доходов</a:t>
          </a:r>
          <a:endParaRPr lang="ru-RU" sz="1300" dirty="0">
            <a:latin typeface="Book Antiqua" pitchFamily="18" charset="0"/>
          </a:endParaRPr>
        </a:p>
      </dgm:t>
    </dgm:pt>
    <dgm:pt modelId="{7486EDBE-667E-4A2B-9729-668A965488A7}" type="parTrans" cxnId="{5278F3C1-4274-40B5-98E8-27E3D35D223B}">
      <dgm:prSet/>
      <dgm:spPr/>
      <dgm:t>
        <a:bodyPr/>
        <a:lstStyle/>
        <a:p>
          <a:endParaRPr lang="ru-RU"/>
        </a:p>
      </dgm:t>
    </dgm:pt>
    <dgm:pt modelId="{2C7E2121-9F32-43CB-9AA8-D3EC0F22BB8F}" type="sibTrans" cxnId="{5278F3C1-4274-40B5-98E8-27E3D35D223B}">
      <dgm:prSet/>
      <dgm:spPr/>
      <dgm:t>
        <a:bodyPr/>
        <a:lstStyle/>
        <a:p>
          <a:endParaRPr lang="ru-RU"/>
        </a:p>
      </dgm:t>
    </dgm:pt>
    <dgm:pt modelId="{BBF8D7A7-BABD-4FAB-AB80-5663AC693C09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>
              <a:latin typeface="Book Antiqua" pitchFamily="18" charset="0"/>
            </a:rPr>
            <a:t>Показателей статистической и налоговой отчетности </a:t>
          </a:r>
        </a:p>
      </dgm:t>
    </dgm:pt>
    <dgm:pt modelId="{B35C655C-718A-445A-A852-018549D73FC1}" type="parTrans" cxnId="{C58198DC-7B72-44FC-B533-3F8185F7D652}">
      <dgm:prSet/>
      <dgm:spPr/>
      <dgm:t>
        <a:bodyPr/>
        <a:lstStyle/>
        <a:p>
          <a:endParaRPr lang="ru-RU"/>
        </a:p>
      </dgm:t>
    </dgm:pt>
    <dgm:pt modelId="{38D1E789-FCFC-4B0F-AF75-9DD1B98D93A2}" type="sibTrans" cxnId="{C58198DC-7B72-44FC-B533-3F8185F7D652}">
      <dgm:prSet/>
      <dgm:spPr/>
      <dgm:t>
        <a:bodyPr/>
        <a:lstStyle/>
        <a:p>
          <a:endParaRPr lang="ru-RU"/>
        </a:p>
      </dgm:t>
    </dgm:pt>
    <dgm:pt modelId="{2E329F1D-63ED-41ED-8B73-086E62E7EAB3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7FDFD1F0-F63C-4677-BA11-001A5CC9261A}" type="sibTrans" cxnId="{157027B9-35F4-4A7D-8228-DE96C150F71F}">
      <dgm:prSet/>
      <dgm:spPr/>
      <dgm:t>
        <a:bodyPr/>
        <a:lstStyle/>
        <a:p>
          <a:endParaRPr lang="ru-RU"/>
        </a:p>
      </dgm:t>
    </dgm:pt>
    <dgm:pt modelId="{D15C4991-95C7-40BB-9DD4-82C9E70B33C9}" type="parTrans" cxnId="{157027B9-35F4-4A7D-8228-DE96C150F71F}">
      <dgm:prSet/>
      <dgm:spPr/>
      <dgm:t>
        <a:bodyPr/>
        <a:lstStyle/>
        <a:p>
          <a:endParaRPr lang="ru-RU"/>
        </a:p>
      </dgm:t>
    </dgm:pt>
    <dgm:pt modelId="{94569AF3-58ED-4C0C-86B8-9986F8EC80DD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>
              <a:latin typeface="Book Antiqua" pitchFamily="18" charset="0"/>
            </a:rPr>
            <a:t>Показателей прогноза социально-экономического развития </a:t>
          </a:r>
        </a:p>
      </dgm:t>
    </dgm:pt>
    <dgm:pt modelId="{AC542466-57AE-4ED0-B8F7-9E924D417CC4}" type="sibTrans" cxnId="{A4E195F0-C333-4B75-83A1-8789BAD5AB4E}">
      <dgm:prSet/>
      <dgm:spPr/>
      <dgm:t>
        <a:bodyPr/>
        <a:lstStyle/>
        <a:p>
          <a:endParaRPr lang="ru-RU"/>
        </a:p>
      </dgm:t>
    </dgm:pt>
    <dgm:pt modelId="{36D18B9A-1E89-48A0-990E-33D80A823153}" type="parTrans" cxnId="{A4E195F0-C333-4B75-83A1-8789BAD5AB4E}">
      <dgm:prSet/>
      <dgm:spPr/>
      <dgm:t>
        <a:bodyPr/>
        <a:lstStyle/>
        <a:p>
          <a:endParaRPr lang="ru-RU"/>
        </a:p>
      </dgm:t>
    </dgm:pt>
    <dgm:pt modelId="{05BB246E-4532-42F2-8F1F-5B696B2993F0}">
      <dgm:prSet phldrT="[Текст]" phldr="1"/>
      <dgm:spPr/>
      <dgm:t>
        <a:bodyPr/>
        <a:lstStyle/>
        <a:p>
          <a:endParaRPr lang="ru-RU" baseline="0" dirty="0">
            <a:solidFill>
              <a:schemeClr val="bg2"/>
            </a:solidFill>
          </a:endParaRPr>
        </a:p>
      </dgm:t>
    </dgm:pt>
    <dgm:pt modelId="{2463E171-4617-4B3D-8630-9AAD9AE1F59B}" type="sibTrans" cxnId="{66BBDFF2-D39E-46F2-9630-76E1B22A0B7F}">
      <dgm:prSet/>
      <dgm:spPr/>
      <dgm:t>
        <a:bodyPr/>
        <a:lstStyle/>
        <a:p>
          <a:endParaRPr lang="ru-RU"/>
        </a:p>
      </dgm:t>
    </dgm:pt>
    <dgm:pt modelId="{1D8EDD4B-AE13-4C80-8B7F-496A160FDB97}" type="parTrans" cxnId="{66BBDFF2-D39E-46F2-9630-76E1B22A0B7F}">
      <dgm:prSet/>
      <dgm:spPr/>
      <dgm:t>
        <a:bodyPr/>
        <a:lstStyle/>
        <a:p>
          <a:endParaRPr lang="ru-RU"/>
        </a:p>
      </dgm:t>
    </dgm:pt>
    <dgm:pt modelId="{A2588765-C6DB-42B0-9847-411CAFE5BE7E}">
      <dgm:prSet phldrT="[Текст]" phldr="1"/>
      <dgm:spPr/>
      <dgm:t>
        <a:bodyPr/>
        <a:lstStyle/>
        <a:p>
          <a:endParaRPr lang="ru-RU" dirty="0">
            <a:solidFill>
              <a:schemeClr val="bg2"/>
            </a:solidFill>
          </a:endParaRPr>
        </a:p>
      </dgm:t>
    </dgm:pt>
    <dgm:pt modelId="{A766F189-8F69-478E-B0EC-F3BF774B6F51}" type="sibTrans" cxnId="{1F16C52F-7EC8-4E83-B220-640676EE79F8}">
      <dgm:prSet/>
      <dgm:spPr/>
      <dgm:t>
        <a:bodyPr/>
        <a:lstStyle/>
        <a:p>
          <a:endParaRPr lang="ru-RU"/>
        </a:p>
      </dgm:t>
    </dgm:pt>
    <dgm:pt modelId="{5E44DC0A-E6BE-47B7-AEDF-29D22B92D367}" type="parTrans" cxnId="{1F16C52F-7EC8-4E83-B220-640676EE79F8}">
      <dgm:prSet/>
      <dgm:spPr/>
      <dgm:t>
        <a:bodyPr/>
        <a:lstStyle/>
        <a:p>
          <a:endParaRPr lang="ru-RU"/>
        </a:p>
      </dgm:t>
    </dgm:pt>
    <dgm:pt modelId="{5A76C775-36DE-4F85-8D0E-BE6F8FA4C203}" type="pres">
      <dgm:prSet presAssocID="{E73506CA-55AA-4F94-8FF2-6047B47D146A}" presName="linearFlow" presStyleCnt="0">
        <dgm:presLayoutVars>
          <dgm:dir/>
          <dgm:animLvl val="lvl"/>
          <dgm:resizeHandles/>
        </dgm:presLayoutVars>
      </dgm:prSet>
      <dgm:spPr/>
    </dgm:pt>
    <dgm:pt modelId="{97C4A3EF-D11A-460C-B354-BD3C9B47718C}" type="pres">
      <dgm:prSet presAssocID="{05BB246E-4532-42F2-8F1F-5B696B2993F0}" presName="compositeNode" presStyleCnt="0">
        <dgm:presLayoutVars>
          <dgm:bulletEnabled val="1"/>
        </dgm:presLayoutVars>
      </dgm:prSet>
      <dgm:spPr/>
    </dgm:pt>
    <dgm:pt modelId="{B24350FE-5A72-45F4-A82C-2D51E1AD98D6}" type="pres">
      <dgm:prSet presAssocID="{05BB246E-4532-42F2-8F1F-5B696B2993F0}" presName="image" presStyleLbl="fgImgPlace1" presStyleIdx="0" presStyleCnt="3" custScaleX="622572" custScaleY="386689" custLinFactY="111002" custLinFactNeighborX="78215" custLinFactNeighborY="2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</dgm:pt>
    <dgm:pt modelId="{74082037-4968-41A3-92A1-2EEBCE503587}" type="pres">
      <dgm:prSet presAssocID="{05BB246E-4532-42F2-8F1F-5B696B2993F0}" presName="childNode" presStyleLbl="node1" presStyleIdx="0" presStyleCnt="3" custScaleX="304048" custScaleY="40142" custLinFactNeighborX="-32724" custLinFactNeighborY="29804">
        <dgm:presLayoutVars>
          <dgm:bulletEnabled val="1"/>
        </dgm:presLayoutVars>
      </dgm:prSet>
      <dgm:spPr/>
    </dgm:pt>
    <dgm:pt modelId="{4A022EB5-9500-40FB-8883-6C455DB1E579}" type="pres">
      <dgm:prSet presAssocID="{05BB246E-4532-42F2-8F1F-5B696B2993F0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6FB2749E-936E-4BC8-908D-11E5ED766A3D}" type="pres">
      <dgm:prSet presAssocID="{2463E171-4617-4B3D-8630-9AAD9AE1F59B}" presName="sibTrans" presStyleCnt="0"/>
      <dgm:spPr/>
    </dgm:pt>
    <dgm:pt modelId="{ED4091C4-80EE-470A-92B7-0197FA583BE6}" type="pres">
      <dgm:prSet presAssocID="{2E329F1D-63ED-41ED-8B73-086E62E7EAB3}" presName="compositeNode" presStyleCnt="0">
        <dgm:presLayoutVars>
          <dgm:bulletEnabled val="1"/>
        </dgm:presLayoutVars>
      </dgm:prSet>
      <dgm:spPr/>
    </dgm:pt>
    <dgm:pt modelId="{C902FB57-6412-4557-96BC-C5D5B83C269A}" type="pres">
      <dgm:prSet presAssocID="{2E329F1D-63ED-41ED-8B73-086E62E7EAB3}" presName="image" presStyleLbl="fgImgPlace1" presStyleIdx="1" presStyleCnt="3" custScaleX="657362" custScaleY="369534" custLinFactNeighborX="71175" custLinFactNeighborY="4443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softEdge rad="63500"/>
        </a:effectLst>
      </dgm:spPr>
    </dgm:pt>
    <dgm:pt modelId="{964B5E04-9B5F-4DE5-BD4E-DD691C3763AC}" type="pres">
      <dgm:prSet presAssocID="{2E329F1D-63ED-41ED-8B73-086E62E7EAB3}" presName="childNode" presStyleLbl="node1" presStyleIdx="1" presStyleCnt="3" custScaleX="398303" custScaleY="63519" custLinFactNeighborX="-6644" custLinFactNeighborY="-2278">
        <dgm:presLayoutVars>
          <dgm:bulletEnabled val="1"/>
        </dgm:presLayoutVars>
      </dgm:prSet>
      <dgm:spPr/>
    </dgm:pt>
    <dgm:pt modelId="{5683E067-6174-4575-A1AF-BA6327834883}" type="pres">
      <dgm:prSet presAssocID="{2E329F1D-63ED-41ED-8B73-086E62E7EAB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FDDF905-C117-447A-B8E7-5C0D48810D89}" type="pres">
      <dgm:prSet presAssocID="{7FDFD1F0-F63C-4677-BA11-001A5CC9261A}" presName="sibTrans" presStyleCnt="0"/>
      <dgm:spPr/>
    </dgm:pt>
    <dgm:pt modelId="{69EC602B-7F80-4D0B-AA10-25DDE40DEE42}" type="pres">
      <dgm:prSet presAssocID="{A2588765-C6DB-42B0-9847-411CAFE5BE7E}" presName="compositeNode" presStyleCnt="0">
        <dgm:presLayoutVars>
          <dgm:bulletEnabled val="1"/>
        </dgm:presLayoutVars>
      </dgm:prSet>
      <dgm:spPr/>
    </dgm:pt>
    <dgm:pt modelId="{A945D726-7704-49A4-BC74-5D2F2E6A588F}" type="pres">
      <dgm:prSet presAssocID="{A2588765-C6DB-42B0-9847-411CAFE5BE7E}" presName="image" presStyleLbl="fgImgPlace1" presStyleIdx="2" presStyleCnt="3" custScaleX="563799" custScaleY="381459" custLinFactX="100000" custLinFactY="129253" custLinFactNeighborX="139317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softEdge rad="63500"/>
        </a:effectLst>
      </dgm:spPr>
    </dgm:pt>
    <dgm:pt modelId="{3199D181-4BD3-413D-AFC7-D330995A431C}" type="pres">
      <dgm:prSet presAssocID="{A2588765-C6DB-42B0-9847-411CAFE5BE7E}" presName="childNode" presStyleLbl="node1" presStyleIdx="2" presStyleCnt="3" custScaleX="280004" custScaleY="47381" custLinFactNeighborX="44642" custLinFactNeighborY="37386">
        <dgm:presLayoutVars>
          <dgm:bulletEnabled val="1"/>
        </dgm:presLayoutVars>
      </dgm:prSet>
      <dgm:spPr/>
    </dgm:pt>
    <dgm:pt modelId="{9440A569-7096-433A-B6C3-0FDC6CE855C3}" type="pres">
      <dgm:prSet presAssocID="{A2588765-C6DB-42B0-9847-411CAFE5BE7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59834B14-1DAB-41A6-AA85-62C76D8E6009}" type="presOf" srcId="{2E329F1D-63ED-41ED-8B73-086E62E7EAB3}" destId="{5683E067-6174-4575-A1AF-BA6327834883}" srcOrd="0" destOrd="0" presId="urn:microsoft.com/office/officeart/2005/8/layout/hList2#1"/>
    <dgm:cxn modelId="{1F16C52F-7EC8-4E83-B220-640676EE79F8}" srcId="{E73506CA-55AA-4F94-8FF2-6047B47D146A}" destId="{A2588765-C6DB-42B0-9847-411CAFE5BE7E}" srcOrd="2" destOrd="0" parTransId="{5E44DC0A-E6BE-47B7-AEDF-29D22B92D367}" sibTransId="{A766F189-8F69-478E-B0EC-F3BF774B6F51}"/>
    <dgm:cxn modelId="{E5B5AA43-F952-4EBB-939B-45E5745696E3}" type="presOf" srcId="{BBF8D7A7-BABD-4FAB-AB80-5663AC693C09}" destId="{3199D181-4BD3-413D-AFC7-D330995A431C}" srcOrd="0" destOrd="0" presId="urn:microsoft.com/office/officeart/2005/8/layout/hList2#1"/>
    <dgm:cxn modelId="{E3BEFB85-F55A-42B4-A8B7-543236BB84C0}" type="presOf" srcId="{0D1C6825-2D62-4CBC-9B3A-D05179171B71}" destId="{964B5E04-9B5F-4DE5-BD4E-DD691C3763AC}" srcOrd="0" destOrd="0" presId="urn:microsoft.com/office/officeart/2005/8/layout/hList2#1"/>
    <dgm:cxn modelId="{3B428198-F823-435B-B1AB-1A66F6842618}" type="presOf" srcId="{E73506CA-55AA-4F94-8FF2-6047B47D146A}" destId="{5A76C775-36DE-4F85-8D0E-BE6F8FA4C203}" srcOrd="0" destOrd="0" presId="urn:microsoft.com/office/officeart/2005/8/layout/hList2#1"/>
    <dgm:cxn modelId="{157027B9-35F4-4A7D-8228-DE96C150F71F}" srcId="{E73506CA-55AA-4F94-8FF2-6047B47D146A}" destId="{2E329F1D-63ED-41ED-8B73-086E62E7EAB3}" srcOrd="1" destOrd="0" parTransId="{D15C4991-95C7-40BB-9DD4-82C9E70B33C9}" sibTransId="{7FDFD1F0-F63C-4677-BA11-001A5CC9261A}"/>
    <dgm:cxn modelId="{5278F3C1-4274-40B5-98E8-27E3D35D223B}" srcId="{2E329F1D-63ED-41ED-8B73-086E62E7EAB3}" destId="{0D1C6825-2D62-4CBC-9B3A-D05179171B71}" srcOrd="0" destOrd="0" parTransId="{7486EDBE-667E-4A2B-9729-668A965488A7}" sibTransId="{2C7E2121-9F32-43CB-9AA8-D3EC0F22BB8F}"/>
    <dgm:cxn modelId="{C58198DC-7B72-44FC-B533-3F8185F7D652}" srcId="{A2588765-C6DB-42B0-9847-411CAFE5BE7E}" destId="{BBF8D7A7-BABD-4FAB-AB80-5663AC693C09}" srcOrd="0" destOrd="0" parTransId="{B35C655C-718A-445A-A852-018549D73FC1}" sibTransId="{38D1E789-FCFC-4B0F-AF75-9DD1B98D93A2}"/>
    <dgm:cxn modelId="{2A61BBE2-EDEC-423C-8090-3BDCE7D217A1}" type="presOf" srcId="{94569AF3-58ED-4C0C-86B8-9986F8EC80DD}" destId="{74082037-4968-41A3-92A1-2EEBCE503587}" srcOrd="0" destOrd="0" presId="urn:microsoft.com/office/officeart/2005/8/layout/hList2#1"/>
    <dgm:cxn modelId="{A4E195F0-C333-4B75-83A1-8789BAD5AB4E}" srcId="{05BB246E-4532-42F2-8F1F-5B696B2993F0}" destId="{94569AF3-58ED-4C0C-86B8-9986F8EC80DD}" srcOrd="0" destOrd="0" parTransId="{36D18B9A-1E89-48A0-990E-33D80A823153}" sibTransId="{AC542466-57AE-4ED0-B8F7-9E924D417CC4}"/>
    <dgm:cxn modelId="{66BBDFF2-D39E-46F2-9630-76E1B22A0B7F}" srcId="{E73506CA-55AA-4F94-8FF2-6047B47D146A}" destId="{05BB246E-4532-42F2-8F1F-5B696B2993F0}" srcOrd="0" destOrd="0" parTransId="{1D8EDD4B-AE13-4C80-8B7F-496A160FDB97}" sibTransId="{2463E171-4617-4B3D-8630-9AAD9AE1F59B}"/>
    <dgm:cxn modelId="{7A887AF9-5B75-4458-983B-6CA2DAF31A0A}" type="presOf" srcId="{A2588765-C6DB-42B0-9847-411CAFE5BE7E}" destId="{9440A569-7096-433A-B6C3-0FDC6CE855C3}" srcOrd="0" destOrd="0" presId="urn:microsoft.com/office/officeart/2005/8/layout/hList2#1"/>
    <dgm:cxn modelId="{B491E2F9-B47C-4844-A1B9-3C332B92BF5A}" type="presOf" srcId="{05BB246E-4532-42F2-8F1F-5B696B2993F0}" destId="{4A022EB5-9500-40FB-8883-6C455DB1E579}" srcOrd="0" destOrd="0" presId="urn:microsoft.com/office/officeart/2005/8/layout/hList2#1"/>
    <dgm:cxn modelId="{2B4C42DF-8D7F-4E3F-88C9-C6347D18A1BF}" type="presParOf" srcId="{5A76C775-36DE-4F85-8D0E-BE6F8FA4C203}" destId="{97C4A3EF-D11A-460C-B354-BD3C9B47718C}" srcOrd="0" destOrd="0" presId="urn:microsoft.com/office/officeart/2005/8/layout/hList2#1"/>
    <dgm:cxn modelId="{9ABDDD64-8979-4CF9-B50F-8207F44B358B}" type="presParOf" srcId="{97C4A3EF-D11A-460C-B354-BD3C9B47718C}" destId="{B24350FE-5A72-45F4-A82C-2D51E1AD98D6}" srcOrd="0" destOrd="0" presId="urn:microsoft.com/office/officeart/2005/8/layout/hList2#1"/>
    <dgm:cxn modelId="{BDE4B61F-79EA-4A4C-BE58-784582F7BA4C}" type="presParOf" srcId="{97C4A3EF-D11A-460C-B354-BD3C9B47718C}" destId="{74082037-4968-41A3-92A1-2EEBCE503587}" srcOrd="1" destOrd="0" presId="urn:microsoft.com/office/officeart/2005/8/layout/hList2#1"/>
    <dgm:cxn modelId="{7D4B2F8E-9A85-475F-BCF5-5A46E2922957}" type="presParOf" srcId="{97C4A3EF-D11A-460C-B354-BD3C9B47718C}" destId="{4A022EB5-9500-40FB-8883-6C455DB1E579}" srcOrd="2" destOrd="0" presId="urn:microsoft.com/office/officeart/2005/8/layout/hList2#1"/>
    <dgm:cxn modelId="{5B0401D7-252F-4317-8713-E16088149C51}" type="presParOf" srcId="{5A76C775-36DE-4F85-8D0E-BE6F8FA4C203}" destId="{6FB2749E-936E-4BC8-908D-11E5ED766A3D}" srcOrd="1" destOrd="0" presId="urn:microsoft.com/office/officeart/2005/8/layout/hList2#1"/>
    <dgm:cxn modelId="{27D3B128-D8A2-4DAA-B263-FC43CE29E8B3}" type="presParOf" srcId="{5A76C775-36DE-4F85-8D0E-BE6F8FA4C203}" destId="{ED4091C4-80EE-470A-92B7-0197FA583BE6}" srcOrd="2" destOrd="0" presId="urn:microsoft.com/office/officeart/2005/8/layout/hList2#1"/>
    <dgm:cxn modelId="{586E12AC-689D-4E98-96C8-69988EE65483}" type="presParOf" srcId="{ED4091C4-80EE-470A-92B7-0197FA583BE6}" destId="{C902FB57-6412-4557-96BC-C5D5B83C269A}" srcOrd="0" destOrd="0" presId="urn:microsoft.com/office/officeart/2005/8/layout/hList2#1"/>
    <dgm:cxn modelId="{1AE766FF-820F-41C2-8561-490063460B27}" type="presParOf" srcId="{ED4091C4-80EE-470A-92B7-0197FA583BE6}" destId="{964B5E04-9B5F-4DE5-BD4E-DD691C3763AC}" srcOrd="1" destOrd="0" presId="urn:microsoft.com/office/officeart/2005/8/layout/hList2#1"/>
    <dgm:cxn modelId="{0D2CBF1A-723F-4F61-92C5-5E359C5BF183}" type="presParOf" srcId="{ED4091C4-80EE-470A-92B7-0197FA583BE6}" destId="{5683E067-6174-4575-A1AF-BA6327834883}" srcOrd="2" destOrd="0" presId="urn:microsoft.com/office/officeart/2005/8/layout/hList2#1"/>
    <dgm:cxn modelId="{DE59F56F-0B61-4424-B4A5-4B21C785224C}" type="presParOf" srcId="{5A76C775-36DE-4F85-8D0E-BE6F8FA4C203}" destId="{7FDDF905-C117-447A-B8E7-5C0D48810D89}" srcOrd="3" destOrd="0" presId="urn:microsoft.com/office/officeart/2005/8/layout/hList2#1"/>
    <dgm:cxn modelId="{28F9E196-A47F-4B31-9298-7A3C498AB5D4}" type="presParOf" srcId="{5A76C775-36DE-4F85-8D0E-BE6F8FA4C203}" destId="{69EC602B-7F80-4D0B-AA10-25DDE40DEE42}" srcOrd="4" destOrd="0" presId="urn:microsoft.com/office/officeart/2005/8/layout/hList2#1"/>
    <dgm:cxn modelId="{5BD4D89F-543F-4599-9690-A5DD9319E517}" type="presParOf" srcId="{69EC602B-7F80-4D0B-AA10-25DDE40DEE42}" destId="{A945D726-7704-49A4-BC74-5D2F2E6A588F}" srcOrd="0" destOrd="0" presId="urn:microsoft.com/office/officeart/2005/8/layout/hList2#1"/>
    <dgm:cxn modelId="{56510326-8EDF-4A1B-BE06-BE8E2A33FE10}" type="presParOf" srcId="{69EC602B-7F80-4D0B-AA10-25DDE40DEE42}" destId="{3199D181-4BD3-413D-AFC7-D330995A431C}" srcOrd="1" destOrd="0" presId="urn:microsoft.com/office/officeart/2005/8/layout/hList2#1"/>
    <dgm:cxn modelId="{96E7B859-1355-4AE5-AB6D-979CE8E85CF6}" type="presParOf" srcId="{69EC602B-7F80-4D0B-AA10-25DDE40DEE42}" destId="{9440A569-7096-433A-B6C3-0FDC6CE855C3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5F9335-0FDC-4952-89EA-C0D4D747AD0F}" type="doc">
      <dgm:prSet loTypeId="urn:microsoft.com/office/officeart/2005/8/layout/arrow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807D3B5-3E6F-427C-ACD2-ECA5843C1FF2}">
      <dgm:prSet custT="1"/>
      <dgm:spPr/>
      <dgm:t>
        <a:bodyPr/>
        <a:lstStyle/>
        <a:p>
          <a:pPr rtl="0"/>
          <a:r>
            <a: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 учетом</a:t>
          </a:r>
          <a:r>
            <a:rPr lang="ru-RU" sz="1600" b="1" i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 </a:t>
          </a:r>
        </a:p>
      </dgm:t>
    </dgm:pt>
    <dgm:pt modelId="{253CD881-35E9-4EA5-A808-172F630669CC}" type="parTrans" cxnId="{DFF8A8CC-008B-4226-A08A-8A24A1AB0829}">
      <dgm:prSet/>
      <dgm:spPr/>
      <dgm:t>
        <a:bodyPr/>
        <a:lstStyle/>
        <a:p>
          <a:endParaRPr lang="ru-RU"/>
        </a:p>
      </dgm:t>
    </dgm:pt>
    <dgm:pt modelId="{96F7ED5E-E183-4D76-A0EA-07AE330D8581}" type="sibTrans" cxnId="{DFF8A8CC-008B-4226-A08A-8A24A1AB0829}">
      <dgm:prSet/>
      <dgm:spPr/>
      <dgm:t>
        <a:bodyPr/>
        <a:lstStyle/>
        <a:p>
          <a:endParaRPr lang="ru-RU"/>
        </a:p>
      </dgm:t>
    </dgm:pt>
    <dgm:pt modelId="{E9E7068D-9912-4B0C-B72A-0FE8F2CA8451}" type="pres">
      <dgm:prSet presAssocID="{B05F9335-0FDC-4952-89EA-C0D4D747AD0F}" presName="compositeShape" presStyleCnt="0">
        <dgm:presLayoutVars>
          <dgm:chMax val="2"/>
          <dgm:dir/>
          <dgm:resizeHandles val="exact"/>
        </dgm:presLayoutVars>
      </dgm:prSet>
      <dgm:spPr/>
    </dgm:pt>
    <dgm:pt modelId="{4B9CBD96-80B7-44AA-8068-E9FF393B9636}" type="pres">
      <dgm:prSet presAssocID="{B05F9335-0FDC-4952-89EA-C0D4D747AD0F}" presName="ribbon" presStyleLbl="node1" presStyleIdx="0" presStyleCnt="1" custScaleX="196000" custLinFactNeighborX="20000" custLinFactNeighborY="-10000"/>
      <dgm:spPr>
        <a:solidFill>
          <a:srgbClr val="666699"/>
        </a:solidFill>
        <a:effectLst>
          <a:glow rad="228600">
            <a:srgbClr val="9999FF">
              <a:alpha val="40000"/>
            </a:srgbClr>
          </a:glow>
        </a:effectLst>
      </dgm:spPr>
    </dgm:pt>
    <dgm:pt modelId="{92D357AE-A25F-4FD7-A2DD-B1E2766AF918}" type="pres">
      <dgm:prSet presAssocID="{B05F9335-0FDC-4952-89EA-C0D4D747AD0F}" presName="leftArrowText" presStyleLbl="node1" presStyleIdx="0" presStyleCnt="1" custScaleX="190909" custLinFactNeighborX="93939" custLinFactNeighborY="5102">
        <dgm:presLayoutVars>
          <dgm:chMax val="0"/>
          <dgm:bulletEnabled val="1"/>
        </dgm:presLayoutVars>
      </dgm:prSet>
      <dgm:spPr/>
    </dgm:pt>
    <dgm:pt modelId="{A29DD442-56E2-400E-B125-FD314F975AEE}" type="pres">
      <dgm:prSet presAssocID="{B05F9335-0FDC-4952-89EA-C0D4D747AD0F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5D65F35-5628-4E38-9524-4EF0E6664A33}" type="presOf" srcId="{B05F9335-0FDC-4952-89EA-C0D4D747AD0F}" destId="{E9E7068D-9912-4B0C-B72A-0FE8F2CA8451}" srcOrd="0" destOrd="0" presId="urn:microsoft.com/office/officeart/2005/8/layout/arrow6"/>
    <dgm:cxn modelId="{2F615A6E-92BA-4247-8E9C-9AE7B74AB0B3}" type="presOf" srcId="{C807D3B5-3E6F-427C-ACD2-ECA5843C1FF2}" destId="{92D357AE-A25F-4FD7-A2DD-B1E2766AF918}" srcOrd="0" destOrd="0" presId="urn:microsoft.com/office/officeart/2005/8/layout/arrow6"/>
    <dgm:cxn modelId="{DFF8A8CC-008B-4226-A08A-8A24A1AB0829}" srcId="{B05F9335-0FDC-4952-89EA-C0D4D747AD0F}" destId="{C807D3B5-3E6F-427C-ACD2-ECA5843C1FF2}" srcOrd="0" destOrd="0" parTransId="{253CD881-35E9-4EA5-A808-172F630669CC}" sibTransId="{96F7ED5E-E183-4D76-A0EA-07AE330D8581}"/>
    <dgm:cxn modelId="{90D7D59D-7765-404F-8C2B-7CB5DFEB6E5E}" type="presParOf" srcId="{E9E7068D-9912-4B0C-B72A-0FE8F2CA8451}" destId="{4B9CBD96-80B7-44AA-8068-E9FF393B9636}" srcOrd="0" destOrd="0" presId="urn:microsoft.com/office/officeart/2005/8/layout/arrow6"/>
    <dgm:cxn modelId="{2EE6D36B-5081-4FB9-8EBA-6C3761E8EA95}" type="presParOf" srcId="{E9E7068D-9912-4B0C-B72A-0FE8F2CA8451}" destId="{92D357AE-A25F-4FD7-A2DD-B1E2766AF918}" srcOrd="1" destOrd="0" presId="urn:microsoft.com/office/officeart/2005/8/layout/arrow6"/>
    <dgm:cxn modelId="{7F587FA2-342D-4C71-8999-4F6B4DF84779}" type="presParOf" srcId="{E9E7068D-9912-4B0C-B72A-0FE8F2CA8451}" destId="{A29DD442-56E2-400E-B125-FD314F975AEE}" srcOrd="2" destOrd="0" presId="urn:microsoft.com/office/officeart/2005/8/layout/arrow6"/>
  </dgm:cxnLst>
  <dgm:bg>
    <a:effectLst>
      <a:glow rad="101600">
        <a:srgbClr val="666699">
          <a:alpha val="60000"/>
        </a:srgbClr>
      </a:glow>
    </a:effectLst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/>
          </a:solidFill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algn="ctr"/>
          <a:r>
            <a:rPr lang="ru-RU" sz="1000" b="0" i="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организацию бесплатного горячего питания</a:t>
          </a:r>
        </a:p>
        <a:p>
          <a:pPr algn="ctr"/>
          <a:r>
            <a:rPr lang="ru-RU" sz="1000" b="0" i="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 обучающимся, получающих </a:t>
          </a:r>
        </a:p>
        <a:p>
          <a:pPr algn="ctr"/>
          <a:r>
            <a:rPr lang="ru-RU" sz="1000" b="0" i="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начальное общее образование в </a:t>
          </a:r>
        </a:p>
        <a:p>
          <a:pPr algn="ctr"/>
          <a:r>
            <a:rPr lang="ru-RU" sz="1000" b="0" i="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муниципальных образовательных организациях: </a:t>
          </a:r>
        </a:p>
        <a:p>
          <a:pPr algn="ctr"/>
          <a:r>
            <a:rPr lang="ru-RU" sz="1000" b="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2023г. – 2271,9  тыс. руб.; </a:t>
          </a:r>
        </a:p>
        <a:p>
          <a:pPr algn="ctr"/>
          <a:r>
            <a:rPr lang="ru-RU" sz="1000" b="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2024г. – 2271,9тыс. руб.;</a:t>
          </a:r>
        </a:p>
        <a:p>
          <a:pPr algn="ctr"/>
          <a:r>
            <a:rPr lang="ru-RU" sz="1000" b="0" i="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2025г. – 2196,8 тыс. руб.</a:t>
          </a:r>
          <a:endParaRPr lang="ru-RU" sz="1000" i="0" dirty="0"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10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10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Y="95610" custLinFactNeighborX="38983" custLinFactNeighborY="5000"/>
      <dgm:spPr/>
    </dgm:pt>
    <dgm:pt modelId="{8844ED08-08B8-4EC5-8A24-0C6BC085B92D}" type="pres">
      <dgm:prSet presAssocID="{4553827C-3C0C-4BDB-9456-8ECA26B7BBA6}" presName="img" presStyleLbl="fgImgPlace1" presStyleIdx="0" presStyleCnt="1" custScaleX="131661" custScaleY="73577" custLinFactNeighborX="15259" custLinFactNeighborY="134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</dgm:pt>
  </dgm:ptLst>
  <dgm:cxnLst>
    <dgm:cxn modelId="{C4EFD767-5A30-4612-B8AB-7A969AC83B15}" type="presOf" srcId="{4553827C-3C0C-4BDB-9456-8ECA26B7BBA6}" destId="{088E6AB6-686D-476C-967A-022E39D1D745}" srcOrd="0" destOrd="0" presId="urn:microsoft.com/office/officeart/2005/8/layout/vList4#1"/>
    <dgm:cxn modelId="{0694E868-2DDA-438F-9603-633A4812D4B9}" type="presOf" srcId="{E57EFDED-B261-48A0-AB9B-CCF0890504C9}" destId="{F83E9346-65A8-474B-BD59-04EC50C6B116}" srcOrd="0" destOrd="0" presId="urn:microsoft.com/office/officeart/2005/8/layout/vList4#1"/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184DF6F8-34CC-4F66-B97F-3F5B3AD8E029}" type="presOf" srcId="{4553827C-3C0C-4BDB-9456-8ECA26B7BBA6}" destId="{4E66F776-E928-49E7-AFEB-3E1481722F5D}" srcOrd="1" destOrd="0" presId="urn:microsoft.com/office/officeart/2005/8/layout/vList4#1"/>
    <dgm:cxn modelId="{2F56B633-806D-472C-9459-BC988EB0D280}" type="presParOf" srcId="{F83E9346-65A8-474B-BD59-04EC50C6B116}" destId="{9918C25A-C45B-4D7F-8DF2-D25E91B00D7C}" srcOrd="0" destOrd="0" presId="urn:microsoft.com/office/officeart/2005/8/layout/vList4#1"/>
    <dgm:cxn modelId="{1DB9DFCD-7B53-42D1-8FCE-236B24D4E481}" type="presParOf" srcId="{9918C25A-C45B-4D7F-8DF2-D25E91B00D7C}" destId="{088E6AB6-686D-476C-967A-022E39D1D745}" srcOrd="0" destOrd="0" presId="urn:microsoft.com/office/officeart/2005/8/layout/vList4#1"/>
    <dgm:cxn modelId="{5F23EC69-8BE2-4C4C-B6FC-13A3281CA21F}" type="presParOf" srcId="{9918C25A-C45B-4D7F-8DF2-D25E91B00D7C}" destId="{8844ED08-08B8-4EC5-8A24-0C6BC085B92D}" srcOrd="1" destOrd="0" presId="urn:microsoft.com/office/officeart/2005/8/layout/vList4#1"/>
    <dgm:cxn modelId="{E31372B7-FB22-41C9-A07F-004F61D9A08F}" type="presParOf" srcId="{9918C25A-C45B-4D7F-8DF2-D25E91B00D7C}" destId="{4E66F776-E928-49E7-AFEB-3E1481722F5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B2D0EA-0831-411B-9483-1343386359F0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DBE3B0CD-DC7D-4ABC-97D3-28E9FDA0A34C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 sz="900" b="0" i="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Организация </a:t>
          </a: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отдыха детей </a:t>
          </a: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в каникулярное</a:t>
          </a: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 время:</a:t>
          </a:r>
        </a:p>
        <a:p>
          <a:endParaRPr lang="ru-RU" sz="900" b="0" i="1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endParaRPr lang="ru-RU" sz="700" b="0" i="1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296,6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  <a:endParaRPr lang="ru-RU" sz="900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gm:t>
    </dgm:pt>
    <dgm:pt modelId="{CF38D8AF-8481-4A38-9427-B1E006C3FFF3}" type="parTrans" cxnId="{8C4F4A1F-5A31-4DC7-BE54-FB00B919B425}">
      <dgm:prSet/>
      <dgm:spPr/>
      <dgm:t>
        <a:bodyPr/>
        <a:lstStyle/>
        <a:p>
          <a:endParaRPr lang="ru-RU"/>
        </a:p>
      </dgm:t>
    </dgm:pt>
    <dgm:pt modelId="{6F1A7520-6921-4269-A423-63ABF79FE2CB}" type="sibTrans" cxnId="{8C4F4A1F-5A31-4DC7-BE54-FB00B919B425}">
      <dgm:prSet/>
      <dgm:spPr/>
      <dgm:t>
        <a:bodyPr/>
        <a:lstStyle/>
        <a:p>
          <a:endParaRPr lang="ru-RU"/>
        </a:p>
      </dgm:t>
    </dgm:pt>
    <dgm:pt modelId="{5B9777A2-8ABD-4470-BFD8-4411CC2CFE7A}" type="pres">
      <dgm:prSet presAssocID="{90B2D0EA-0831-411B-9483-1343386359F0}" presName="Name0" presStyleCnt="0">
        <dgm:presLayoutVars>
          <dgm:dir/>
          <dgm:resizeHandles val="exact"/>
        </dgm:presLayoutVars>
      </dgm:prSet>
      <dgm:spPr/>
    </dgm:pt>
    <dgm:pt modelId="{754E1798-608D-4769-964E-48DF0333D0EF}" type="pres">
      <dgm:prSet presAssocID="{90B2D0EA-0831-411B-9483-1343386359F0}" presName="bkgdShp" presStyleLbl="alignAccFollowNode1" presStyleIdx="0" presStyleCnt="1" custScaleY="103678" custLinFactNeighborY="-1621"/>
      <dgm:spPr>
        <a:solidFill>
          <a:schemeClr val="accent2">
            <a:lumMod val="40000"/>
            <a:lumOff val="60000"/>
            <a:alpha val="90000"/>
          </a:schemeClr>
        </a:solidFill>
        <a:effectLst>
          <a:softEdge rad="317500"/>
        </a:effectLst>
      </dgm:spPr>
    </dgm:pt>
    <dgm:pt modelId="{1CC4E739-8A16-447B-BDCD-4F92CD69E318}" type="pres">
      <dgm:prSet presAssocID="{90B2D0EA-0831-411B-9483-1343386359F0}" presName="linComp" presStyleCnt="0"/>
      <dgm:spPr/>
    </dgm:pt>
    <dgm:pt modelId="{02A7F3BC-7989-4FAB-9B0B-64CE046D0799}" type="pres">
      <dgm:prSet presAssocID="{DBE3B0CD-DC7D-4ABC-97D3-28E9FDA0A34C}" presName="compNode" presStyleCnt="0"/>
      <dgm:spPr/>
    </dgm:pt>
    <dgm:pt modelId="{BABB3128-9D9D-4886-9DA1-CF23B8B826A6}" type="pres">
      <dgm:prSet presAssocID="{DBE3B0CD-DC7D-4ABC-97D3-28E9FDA0A34C}" presName="node" presStyleLbl="node1" presStyleIdx="0" presStyleCnt="1" custScaleX="290160" custScaleY="116139" custLinFactNeighborX="8058" custLinFactNeighborY="-846">
        <dgm:presLayoutVars>
          <dgm:bulletEnabled val="1"/>
        </dgm:presLayoutVars>
      </dgm:prSet>
      <dgm:spPr/>
    </dgm:pt>
    <dgm:pt modelId="{C303F366-9091-43B3-BD05-6D1CC19F31DA}" type="pres">
      <dgm:prSet presAssocID="{DBE3B0CD-DC7D-4ABC-97D3-28E9FDA0A34C}" presName="invisiNode" presStyleLbl="node1" presStyleIdx="0" presStyleCnt="1"/>
      <dgm:spPr/>
    </dgm:pt>
    <dgm:pt modelId="{94D84532-6F91-43D2-AB05-42B4797EA597}" type="pres">
      <dgm:prSet presAssocID="{DBE3B0CD-DC7D-4ABC-97D3-28E9FDA0A34C}" presName="imagNode" presStyleLbl="fgImgPlace1" presStyleIdx="0" presStyleCnt="1" custScaleX="259523" custScaleY="79106" custLinFactNeighborX="24477" custLinFactNeighborY="-407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softEdge rad="1270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8C4F4A1F-5A31-4DC7-BE54-FB00B919B425}" srcId="{90B2D0EA-0831-411B-9483-1343386359F0}" destId="{DBE3B0CD-DC7D-4ABC-97D3-28E9FDA0A34C}" srcOrd="0" destOrd="0" parTransId="{CF38D8AF-8481-4A38-9427-B1E006C3FFF3}" sibTransId="{6F1A7520-6921-4269-A423-63ABF79FE2CB}"/>
    <dgm:cxn modelId="{F10C6CBB-8263-4971-BEF9-6FE0B55287BB}" type="presOf" srcId="{90B2D0EA-0831-411B-9483-1343386359F0}" destId="{5B9777A2-8ABD-4470-BFD8-4411CC2CFE7A}" srcOrd="0" destOrd="0" presId="urn:microsoft.com/office/officeart/2005/8/layout/pList2#1"/>
    <dgm:cxn modelId="{9B9017BE-1607-4886-9FA8-6EAAA947B45D}" type="presOf" srcId="{DBE3B0CD-DC7D-4ABC-97D3-28E9FDA0A34C}" destId="{BABB3128-9D9D-4886-9DA1-CF23B8B826A6}" srcOrd="0" destOrd="0" presId="urn:microsoft.com/office/officeart/2005/8/layout/pList2#1"/>
    <dgm:cxn modelId="{7B2825C9-3133-4C0C-9D31-6FED54AF9460}" type="presParOf" srcId="{5B9777A2-8ABD-4470-BFD8-4411CC2CFE7A}" destId="{754E1798-608D-4769-964E-48DF0333D0EF}" srcOrd="0" destOrd="0" presId="urn:microsoft.com/office/officeart/2005/8/layout/pList2#1"/>
    <dgm:cxn modelId="{58DE650F-FA90-4F06-A532-2854BE352070}" type="presParOf" srcId="{5B9777A2-8ABD-4470-BFD8-4411CC2CFE7A}" destId="{1CC4E739-8A16-447B-BDCD-4F92CD69E318}" srcOrd="1" destOrd="0" presId="urn:microsoft.com/office/officeart/2005/8/layout/pList2#1"/>
    <dgm:cxn modelId="{BFDE61DF-A521-4A29-AD72-04DFF8EFD4E9}" type="presParOf" srcId="{1CC4E739-8A16-447B-BDCD-4F92CD69E318}" destId="{02A7F3BC-7989-4FAB-9B0B-64CE046D0799}" srcOrd="0" destOrd="0" presId="urn:microsoft.com/office/officeart/2005/8/layout/pList2#1"/>
    <dgm:cxn modelId="{237A2DCF-7DB5-4DA6-BB70-A3E92C28DCF2}" type="presParOf" srcId="{02A7F3BC-7989-4FAB-9B0B-64CE046D0799}" destId="{BABB3128-9D9D-4886-9DA1-CF23B8B826A6}" srcOrd="0" destOrd="0" presId="urn:microsoft.com/office/officeart/2005/8/layout/pList2#1"/>
    <dgm:cxn modelId="{B5DA76EE-333B-4D99-8C22-116845423C01}" type="presParOf" srcId="{02A7F3BC-7989-4FAB-9B0B-64CE046D0799}" destId="{C303F366-9091-43B3-BD05-6D1CC19F31DA}" srcOrd="1" destOrd="0" presId="urn:microsoft.com/office/officeart/2005/8/layout/pList2#1"/>
    <dgm:cxn modelId="{A8E3BD36-197B-4136-82FF-9C4F104BA646}" type="presParOf" srcId="{02A7F3BC-7989-4FAB-9B0B-64CE046D0799}" destId="{94D84532-6F91-43D2-AB05-42B4797EA59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B2D0EA-0831-411B-9483-1343386359F0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3B0CD-DC7D-4ABC-97D3-28E9FDA0A34C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 sz="900" b="0" i="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Повышение заработной платы </a:t>
          </a:r>
          <a:r>
            <a:rPr lang="ru-RU" sz="900" b="0" i="0" dirty="0" err="1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педработников</a:t>
          </a:r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 муниципальных организаций </a:t>
          </a:r>
          <a:r>
            <a:rPr lang="ru-RU" sz="900" b="0" i="0" dirty="0" err="1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допобразования</a:t>
          </a:r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:</a:t>
          </a:r>
        </a:p>
        <a:p>
          <a:endParaRPr lang="ru-RU" sz="1050" b="0" i="1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 798,5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</a:p>
        <a:p>
          <a:endParaRPr lang="ru-RU" sz="900" b="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endParaRPr lang="ru-RU" sz="9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</dgm:t>
    </dgm:pt>
    <dgm:pt modelId="{CF38D8AF-8481-4A38-9427-B1E006C3FFF3}" type="parTrans" cxnId="{8C4F4A1F-5A31-4DC7-BE54-FB00B919B425}">
      <dgm:prSet/>
      <dgm:spPr/>
      <dgm:t>
        <a:bodyPr/>
        <a:lstStyle/>
        <a:p>
          <a:endParaRPr lang="ru-RU"/>
        </a:p>
      </dgm:t>
    </dgm:pt>
    <dgm:pt modelId="{6F1A7520-6921-4269-A423-63ABF79FE2CB}" type="sibTrans" cxnId="{8C4F4A1F-5A31-4DC7-BE54-FB00B919B425}">
      <dgm:prSet/>
      <dgm:spPr/>
      <dgm:t>
        <a:bodyPr/>
        <a:lstStyle/>
        <a:p>
          <a:endParaRPr lang="ru-RU"/>
        </a:p>
      </dgm:t>
    </dgm:pt>
    <dgm:pt modelId="{389865FA-9986-469E-AA76-AB62E4065750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 sz="900" b="0" i="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i="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Повышение заработной платы работникам муниципальных учреждений культуры:</a:t>
          </a:r>
        </a:p>
        <a:p>
          <a:endParaRPr lang="ru-RU" sz="900" b="0" i="1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 11630,6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 </a:t>
          </a:r>
        </a:p>
        <a:p>
          <a:r>
            <a:rPr lang="ru-RU" sz="900" b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  <a:endParaRPr lang="ru-RU" sz="900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gm:t>
    </dgm:pt>
    <dgm:pt modelId="{15C03012-B95C-4706-A069-48B8F67DC367}" type="parTrans" cxnId="{85732A52-19D7-46D5-AB3C-CC863AAF02F3}">
      <dgm:prSet/>
      <dgm:spPr/>
      <dgm:t>
        <a:bodyPr/>
        <a:lstStyle/>
        <a:p>
          <a:endParaRPr lang="ru-RU"/>
        </a:p>
      </dgm:t>
    </dgm:pt>
    <dgm:pt modelId="{B225974E-665F-4F96-830E-140A6CE5D8B4}" type="sibTrans" cxnId="{85732A52-19D7-46D5-AB3C-CC863AAF02F3}">
      <dgm:prSet/>
      <dgm:spPr/>
      <dgm:t>
        <a:bodyPr/>
        <a:lstStyle/>
        <a:p>
          <a:endParaRPr lang="ru-RU"/>
        </a:p>
      </dgm:t>
    </dgm:pt>
    <dgm:pt modelId="{5B9777A2-8ABD-4470-BFD8-4411CC2CFE7A}" type="pres">
      <dgm:prSet presAssocID="{90B2D0EA-0831-411B-9483-1343386359F0}" presName="Name0" presStyleCnt="0">
        <dgm:presLayoutVars>
          <dgm:dir/>
          <dgm:resizeHandles val="exact"/>
        </dgm:presLayoutVars>
      </dgm:prSet>
      <dgm:spPr/>
    </dgm:pt>
    <dgm:pt modelId="{754E1798-608D-4769-964E-48DF0333D0EF}" type="pres">
      <dgm:prSet presAssocID="{90B2D0EA-0831-411B-9483-1343386359F0}" presName="bkgdShp" presStyleLbl="alignAccFollowNode1" presStyleIdx="0" presStyleCnt="1" custScaleY="100558" custLinFactNeighborX="1470" custLinFactNeighborY="279"/>
      <dgm:spPr>
        <a:solidFill>
          <a:schemeClr val="accent2">
            <a:lumMod val="40000"/>
            <a:lumOff val="60000"/>
            <a:alpha val="90000"/>
          </a:schemeClr>
        </a:solidFill>
        <a:effectLst>
          <a:softEdge rad="317500"/>
        </a:effectLst>
      </dgm:spPr>
    </dgm:pt>
    <dgm:pt modelId="{1CC4E739-8A16-447B-BDCD-4F92CD69E318}" type="pres">
      <dgm:prSet presAssocID="{90B2D0EA-0831-411B-9483-1343386359F0}" presName="linComp" presStyleCnt="0"/>
      <dgm:spPr/>
    </dgm:pt>
    <dgm:pt modelId="{02A7F3BC-7989-4FAB-9B0B-64CE046D0799}" type="pres">
      <dgm:prSet presAssocID="{DBE3B0CD-DC7D-4ABC-97D3-28E9FDA0A34C}" presName="compNode" presStyleCnt="0"/>
      <dgm:spPr/>
    </dgm:pt>
    <dgm:pt modelId="{BABB3128-9D9D-4886-9DA1-CF23B8B826A6}" type="pres">
      <dgm:prSet presAssocID="{DBE3B0CD-DC7D-4ABC-97D3-28E9FDA0A34C}" presName="node" presStyleLbl="node1" presStyleIdx="0" presStyleCnt="2" custScaleX="135390" custScaleY="116287" custLinFactNeighborX="2270" custLinFactNeighborY="-1644">
        <dgm:presLayoutVars>
          <dgm:bulletEnabled val="1"/>
        </dgm:presLayoutVars>
      </dgm:prSet>
      <dgm:spPr/>
    </dgm:pt>
    <dgm:pt modelId="{C303F366-9091-43B3-BD05-6D1CC19F31DA}" type="pres">
      <dgm:prSet presAssocID="{DBE3B0CD-DC7D-4ABC-97D3-28E9FDA0A34C}" presName="invisiNode" presStyleLbl="node1" presStyleIdx="0" presStyleCnt="2"/>
      <dgm:spPr/>
    </dgm:pt>
    <dgm:pt modelId="{94D84532-6F91-43D2-AB05-42B4797EA597}" type="pres">
      <dgm:prSet presAssocID="{DBE3B0CD-DC7D-4ABC-97D3-28E9FDA0A34C}" presName="imagNode" presStyleLbl="fgImgPlace1" presStyleIdx="0" presStyleCnt="2" custScaleX="114849" custScaleY="80490" custLinFactNeighborX="-885" custLinFactNeighborY="-6572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B9927C0-C3EA-443D-8C3B-62B696F555BD}" type="pres">
      <dgm:prSet presAssocID="{6F1A7520-6921-4269-A423-63ABF79FE2CB}" presName="sibTrans" presStyleLbl="sibTrans2D1" presStyleIdx="0" presStyleCnt="0"/>
      <dgm:spPr/>
    </dgm:pt>
    <dgm:pt modelId="{01EE48EB-299A-4D6B-8106-57B382FB071A}" type="pres">
      <dgm:prSet presAssocID="{389865FA-9986-469E-AA76-AB62E4065750}" presName="compNode" presStyleCnt="0"/>
      <dgm:spPr/>
    </dgm:pt>
    <dgm:pt modelId="{84E39E2C-D27A-4D90-9E0A-6BC21215BAAC}" type="pres">
      <dgm:prSet presAssocID="{389865FA-9986-469E-AA76-AB62E4065750}" presName="node" presStyleLbl="node1" presStyleIdx="1" presStyleCnt="2" custScaleX="134769" custScaleY="116711" custLinFactNeighborX="-811" custLinFactNeighborY="-657">
        <dgm:presLayoutVars>
          <dgm:bulletEnabled val="1"/>
        </dgm:presLayoutVars>
      </dgm:prSet>
      <dgm:spPr/>
    </dgm:pt>
    <dgm:pt modelId="{904543BD-9AC1-4BA0-B0E7-907E0A93E568}" type="pres">
      <dgm:prSet presAssocID="{389865FA-9986-469E-AA76-AB62E4065750}" presName="invisiNode" presStyleLbl="node1" presStyleIdx="1" presStyleCnt="2"/>
      <dgm:spPr/>
    </dgm:pt>
    <dgm:pt modelId="{2DE17D04-D1ED-4656-BB64-CF9381375AB1}" type="pres">
      <dgm:prSet presAssocID="{389865FA-9986-469E-AA76-AB62E4065750}" presName="imagNode" presStyleLbl="fgImgPlace1" presStyleIdx="1" presStyleCnt="2" custScaleX="115875" custScaleY="79583" custLinFactNeighborX="-3142" custLinFactNeighborY="-5942"/>
      <dgm:spPr>
        <a:blipFill rotWithShape="0">
          <a:blip xmlns:r="http://schemas.openxmlformats.org/officeDocument/2006/relationships" r:embed="rId2">
            <a:lum bright="8000"/>
          </a:blip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FD25151B-15AB-40C0-8404-1390ABD2258F}" type="presOf" srcId="{389865FA-9986-469E-AA76-AB62E4065750}" destId="{84E39E2C-D27A-4D90-9E0A-6BC21215BAAC}" srcOrd="0" destOrd="0" presId="urn:microsoft.com/office/officeart/2005/8/layout/pList2#2"/>
    <dgm:cxn modelId="{A10C2D1B-C507-43BE-BB81-5BF2D14C08AE}" type="presOf" srcId="{90B2D0EA-0831-411B-9483-1343386359F0}" destId="{5B9777A2-8ABD-4470-BFD8-4411CC2CFE7A}" srcOrd="0" destOrd="0" presId="urn:microsoft.com/office/officeart/2005/8/layout/pList2#2"/>
    <dgm:cxn modelId="{8C4F4A1F-5A31-4DC7-BE54-FB00B919B425}" srcId="{90B2D0EA-0831-411B-9483-1343386359F0}" destId="{DBE3B0CD-DC7D-4ABC-97D3-28E9FDA0A34C}" srcOrd="0" destOrd="0" parTransId="{CF38D8AF-8481-4A38-9427-B1E006C3FFF3}" sibTransId="{6F1A7520-6921-4269-A423-63ABF79FE2CB}"/>
    <dgm:cxn modelId="{6ED69828-7875-4C8D-A57B-1DE05F9452BD}" type="presOf" srcId="{6F1A7520-6921-4269-A423-63ABF79FE2CB}" destId="{AB9927C0-C3EA-443D-8C3B-62B696F555BD}" srcOrd="0" destOrd="0" presId="urn:microsoft.com/office/officeart/2005/8/layout/pList2#2"/>
    <dgm:cxn modelId="{85732A52-19D7-46D5-AB3C-CC863AAF02F3}" srcId="{90B2D0EA-0831-411B-9483-1343386359F0}" destId="{389865FA-9986-469E-AA76-AB62E4065750}" srcOrd="1" destOrd="0" parTransId="{15C03012-B95C-4706-A069-48B8F67DC367}" sibTransId="{B225974E-665F-4F96-830E-140A6CE5D8B4}"/>
    <dgm:cxn modelId="{20702D85-5FC3-41B0-A33F-51D250C36942}" type="presOf" srcId="{DBE3B0CD-DC7D-4ABC-97D3-28E9FDA0A34C}" destId="{BABB3128-9D9D-4886-9DA1-CF23B8B826A6}" srcOrd="0" destOrd="0" presId="urn:microsoft.com/office/officeart/2005/8/layout/pList2#2"/>
    <dgm:cxn modelId="{6FF4E791-818D-4D43-A3F2-EE5C01379172}" type="presParOf" srcId="{5B9777A2-8ABD-4470-BFD8-4411CC2CFE7A}" destId="{754E1798-608D-4769-964E-48DF0333D0EF}" srcOrd="0" destOrd="0" presId="urn:microsoft.com/office/officeart/2005/8/layout/pList2#2"/>
    <dgm:cxn modelId="{0C538661-9CFE-4097-919B-A518641BF596}" type="presParOf" srcId="{5B9777A2-8ABD-4470-BFD8-4411CC2CFE7A}" destId="{1CC4E739-8A16-447B-BDCD-4F92CD69E318}" srcOrd="1" destOrd="0" presId="urn:microsoft.com/office/officeart/2005/8/layout/pList2#2"/>
    <dgm:cxn modelId="{95E42491-83BD-4477-A5D4-4AD51DFF8262}" type="presParOf" srcId="{1CC4E739-8A16-447B-BDCD-4F92CD69E318}" destId="{02A7F3BC-7989-4FAB-9B0B-64CE046D0799}" srcOrd="0" destOrd="0" presId="urn:microsoft.com/office/officeart/2005/8/layout/pList2#2"/>
    <dgm:cxn modelId="{F87898A2-8A83-49C2-8743-9AC8A698524A}" type="presParOf" srcId="{02A7F3BC-7989-4FAB-9B0B-64CE046D0799}" destId="{BABB3128-9D9D-4886-9DA1-CF23B8B826A6}" srcOrd="0" destOrd="0" presId="urn:microsoft.com/office/officeart/2005/8/layout/pList2#2"/>
    <dgm:cxn modelId="{FA851729-DE28-4DBC-A906-D8E561A932E3}" type="presParOf" srcId="{02A7F3BC-7989-4FAB-9B0B-64CE046D0799}" destId="{C303F366-9091-43B3-BD05-6D1CC19F31DA}" srcOrd="1" destOrd="0" presId="urn:microsoft.com/office/officeart/2005/8/layout/pList2#2"/>
    <dgm:cxn modelId="{7D24C515-1037-4E25-A699-EFB9CBC609B6}" type="presParOf" srcId="{02A7F3BC-7989-4FAB-9B0B-64CE046D0799}" destId="{94D84532-6F91-43D2-AB05-42B4797EA597}" srcOrd="2" destOrd="0" presId="urn:microsoft.com/office/officeart/2005/8/layout/pList2#2"/>
    <dgm:cxn modelId="{D4F1C889-A37E-4BF0-ADB6-27145500B985}" type="presParOf" srcId="{1CC4E739-8A16-447B-BDCD-4F92CD69E318}" destId="{AB9927C0-C3EA-443D-8C3B-62B696F555BD}" srcOrd="1" destOrd="0" presId="urn:microsoft.com/office/officeart/2005/8/layout/pList2#2"/>
    <dgm:cxn modelId="{A403433D-AD99-48B6-91EB-EA193482CE01}" type="presParOf" srcId="{1CC4E739-8A16-447B-BDCD-4F92CD69E318}" destId="{01EE48EB-299A-4D6B-8106-57B382FB071A}" srcOrd="2" destOrd="0" presId="urn:microsoft.com/office/officeart/2005/8/layout/pList2#2"/>
    <dgm:cxn modelId="{906672B0-194B-4351-88AC-7AF24E33A6D6}" type="presParOf" srcId="{01EE48EB-299A-4D6B-8106-57B382FB071A}" destId="{84E39E2C-D27A-4D90-9E0A-6BC21215BAAC}" srcOrd="0" destOrd="0" presId="urn:microsoft.com/office/officeart/2005/8/layout/pList2#2"/>
    <dgm:cxn modelId="{D03CD29C-0D69-49A4-8063-294C02A01CF3}" type="presParOf" srcId="{01EE48EB-299A-4D6B-8106-57B382FB071A}" destId="{904543BD-9AC1-4BA0-B0E7-907E0A93E568}" srcOrd="1" destOrd="0" presId="urn:microsoft.com/office/officeart/2005/8/layout/pList2#2"/>
    <dgm:cxn modelId="{9683657F-D50D-4DC0-BD07-3319E777D876}" type="presParOf" srcId="{01EE48EB-299A-4D6B-8106-57B382FB071A}" destId="{2DE17D04-D1ED-4656-BB64-CF9381375AB1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000" b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Исполнение полномочий и обеспечение деятельности комиссий по делам несовершеннолетних: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371,2 тыс. руб.;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374,6 тыс. руб.;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378,3 тыс. руб. </a:t>
          </a: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/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/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19391" custScaleY="107411" custLinFactNeighborX="-21251" custLinFactNeighborY="23359"/>
      <dgm:spPr>
        <a:blipFill rotWithShape="0">
          <a:blip xmlns:r="http://schemas.openxmlformats.org/officeDocument/2006/relationships" r:embed="rId1">
            <a:lum bright="17000"/>
          </a:blip>
          <a:stretch>
            <a:fillRect/>
          </a:stretch>
        </a:blipFill>
        <a:effectLst>
          <a:softEdge rad="3175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97887" custScaleY="133961" custLinFactNeighborX="-11249" custLinFactNeighborY="-10054">
        <dgm:presLayoutVars>
          <dgm:bulletEnabled val="1"/>
        </dgm:presLayoutVars>
      </dgm:prSet>
      <dgm:spPr>
        <a:prstGeom prst="snip2DiagRect">
          <a:avLst/>
        </a:prstGeom>
      </dgm:spPr>
    </dgm:pt>
  </dgm:ptLst>
  <dgm:cxnLst>
    <dgm:cxn modelId="{BBC3706D-A624-4F6A-8FD7-EA7FD699816A}" type="presOf" srcId="{96AF4770-C9F8-4F71-B84E-7DC8AD85C6C0}" destId="{C9371032-ECC9-4890-8421-363D93497083}" srcOrd="0" destOrd="0" presId="urn:microsoft.com/office/officeart/2005/8/layout/vList3#1"/>
    <dgm:cxn modelId="{A7150579-DE55-410A-B25E-130A4DB7DDD2}" type="presOf" srcId="{59C3E1E0-D7B5-43E6-8624-641AFCD72482}" destId="{38D1A383-1998-41C8-8F92-4354BE64A449}" srcOrd="0" destOrd="0" presId="urn:microsoft.com/office/officeart/2005/8/layout/vList3#1"/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9073E429-DC63-4901-BE24-828E0CCCE2F0}" type="presParOf" srcId="{38D1A383-1998-41C8-8F92-4354BE64A449}" destId="{970EDD04-AEEB-4596-A090-5374192EE6DC}" srcOrd="0" destOrd="0" presId="urn:microsoft.com/office/officeart/2005/8/layout/vList3#1"/>
    <dgm:cxn modelId="{58291C90-B0B2-4957-A2C8-862883E8FA30}" type="presParOf" srcId="{970EDD04-AEEB-4596-A090-5374192EE6DC}" destId="{4A09437C-5787-411C-B22F-4262A302E0E9}" srcOrd="0" destOrd="0" presId="urn:microsoft.com/office/officeart/2005/8/layout/vList3#1"/>
    <dgm:cxn modelId="{24DA97F4-ECB7-407B-B196-E5DFA5C14E8A}" type="presParOf" srcId="{970EDD04-AEEB-4596-A090-5374192EE6DC}" destId="{C9371032-ECC9-4890-8421-363D9349708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000" b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Создание Административных комиссий и определение перечня должностных лиц, уполномоченных составлять протоколы об административных правонарушениях: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80,9 тыс. руб.;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80,5 тыс. руб.;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81,2 тыс. руб.</a:t>
          </a: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/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/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42833" custScaleY="134873" custLinFactNeighborX="7261" custLinFactNeighborY="15721"/>
      <dgm:spPr>
        <a:blipFill rotWithShape="0">
          <a:blip xmlns:r="http://schemas.openxmlformats.org/officeDocument/2006/relationships" r:embed="rId1">
            <a:lum contrast="45000"/>
          </a:blip>
          <a:stretch>
            <a:fillRect/>
          </a:stretch>
        </a:blipFill>
        <a:effectLst>
          <a:softEdge rad="6350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117793" custScaleY="146414" custLinFactNeighborX="3423" custLinFactNeighborY="-15940">
        <dgm:presLayoutVars>
          <dgm:bulletEnabled val="1"/>
        </dgm:presLayoutVars>
      </dgm:prSet>
      <dgm:spPr>
        <a:prstGeom prst="snip2DiagRect">
          <a:avLst/>
        </a:prstGeom>
      </dgm:spPr>
    </dgm:pt>
  </dgm:ptLst>
  <dgm:cxnLst>
    <dgm:cxn modelId="{6D796D6F-3EB5-43D2-8B7B-5E72C3C9E718}" type="presOf" srcId="{96AF4770-C9F8-4F71-B84E-7DC8AD85C6C0}" destId="{C9371032-ECC9-4890-8421-363D93497083}" srcOrd="0" destOrd="0" presId="urn:microsoft.com/office/officeart/2005/8/layout/vList3#2"/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81BB4BB5-E3F4-42BD-950C-7776F1F88550}" type="presOf" srcId="{59C3E1E0-D7B5-43E6-8624-641AFCD72482}" destId="{38D1A383-1998-41C8-8F92-4354BE64A449}" srcOrd="0" destOrd="0" presId="urn:microsoft.com/office/officeart/2005/8/layout/vList3#2"/>
    <dgm:cxn modelId="{6B923B74-58BD-465E-8A26-155A5A08BF1C}" type="presParOf" srcId="{38D1A383-1998-41C8-8F92-4354BE64A449}" destId="{970EDD04-AEEB-4596-A090-5374192EE6DC}" srcOrd="0" destOrd="0" presId="urn:microsoft.com/office/officeart/2005/8/layout/vList3#2"/>
    <dgm:cxn modelId="{8EA1E957-36C8-4D11-9490-E1B0B93572E8}" type="presParOf" srcId="{970EDD04-AEEB-4596-A090-5374192EE6DC}" destId="{4A09437C-5787-411C-B22F-4262A302E0E9}" srcOrd="0" destOrd="0" presId="urn:microsoft.com/office/officeart/2005/8/layout/vList3#2"/>
    <dgm:cxn modelId="{4640058B-0048-4585-B053-3ADACEEBF755}" type="presParOf" srcId="{970EDD04-AEEB-4596-A090-5374192EE6DC}" destId="{C9371032-ECC9-4890-8421-363D93497083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Обеспечение госгарантий прав на получение общедоступного и бесплатного  дошкольного, начального общего и среднего общего образования: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54081,1 тыс. руб. 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54081,1 тыс. руб.;</a:t>
          </a:r>
        </a:p>
        <a:p>
          <a:r>
            <a:rPr lang="ru-RU" sz="1000" b="1" i="1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54081,1 тыс. руб.</a:t>
          </a: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 sz="1800" b="1" cap="all" spc="0">
            <a:ln w="9000" cmpd="sng">
              <a:noFill/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 sz="1800" b="1" cap="all" spc="0">
            <a:ln w="9000" cmpd="sng">
              <a:noFill/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34781" custScaleY="134872" custLinFactNeighborX="-7515" custLinFactNeighborY="11421"/>
      <dgm:spPr>
        <a:blipFill rotWithShape="0">
          <a:blip xmlns:r="http://schemas.openxmlformats.org/officeDocument/2006/relationships" r:embed="rId1">
            <a:lum bright="16000"/>
          </a:blip>
          <a:stretch>
            <a:fillRect/>
          </a:stretch>
        </a:blipFill>
        <a:effectLst>
          <a:softEdge rad="3175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102333" custScaleY="116199" custLinFactNeighborX="3423" custLinFactNeighborY="-15940">
        <dgm:presLayoutVars>
          <dgm:bulletEnabled val="1"/>
        </dgm:presLayoutVars>
      </dgm:prSet>
      <dgm:spPr>
        <a:prstGeom prst="snip2DiagRect">
          <a:avLst/>
        </a:prstGeom>
      </dgm:spPr>
    </dgm:pt>
  </dgm:ptLst>
  <dgm:cxnLst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24AC05BB-6472-440A-8D32-8A91FA9B1148}" type="presOf" srcId="{59C3E1E0-D7B5-43E6-8624-641AFCD72482}" destId="{38D1A383-1998-41C8-8F92-4354BE64A449}" srcOrd="0" destOrd="0" presId="urn:microsoft.com/office/officeart/2005/8/layout/vList3#3"/>
    <dgm:cxn modelId="{5C9347CC-ABC4-4D3C-A0CA-B4A52FBA086C}" type="presOf" srcId="{96AF4770-C9F8-4F71-B84E-7DC8AD85C6C0}" destId="{C9371032-ECC9-4890-8421-363D93497083}" srcOrd="0" destOrd="0" presId="urn:microsoft.com/office/officeart/2005/8/layout/vList3#3"/>
    <dgm:cxn modelId="{C4EB0C71-109B-4EF8-8EED-394A35E62285}" type="presParOf" srcId="{38D1A383-1998-41C8-8F92-4354BE64A449}" destId="{970EDD04-AEEB-4596-A090-5374192EE6DC}" srcOrd="0" destOrd="0" presId="urn:microsoft.com/office/officeart/2005/8/layout/vList3#3"/>
    <dgm:cxn modelId="{1486169E-B489-48D9-8D7B-FB2A08AD72F0}" type="presParOf" srcId="{970EDD04-AEEB-4596-A090-5374192EE6DC}" destId="{4A09437C-5787-411C-B22F-4262A302E0E9}" srcOrd="0" destOrd="0" presId="urn:microsoft.com/office/officeart/2005/8/layout/vList3#3"/>
    <dgm:cxn modelId="{DD6B72EB-68E9-4AE5-8A5B-41A73DB1C9FD}" type="presParOf" srcId="{970EDD04-AEEB-4596-A090-5374192EE6DC}" destId="{C9371032-ECC9-4890-8421-363D93497083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C4DB0-1AD0-4841-B451-54D0C498A800}">
      <dsp:nvSpPr>
        <dsp:cNvPr id="0" name=""/>
        <dsp:cNvSpPr/>
      </dsp:nvSpPr>
      <dsp:spPr>
        <a:xfrm>
          <a:off x="323724" y="80506"/>
          <a:ext cx="7807978" cy="91297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45720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Положениях послания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Президента Российской Федерации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Федеральному Собранию Российской Федерации,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определяющих бюджетную политику в Российской Федерации</a:t>
          </a:r>
          <a:endParaRPr lang="ru-RU" sz="12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50464" y="107246"/>
        <a:ext cx="6472662" cy="859497"/>
      </dsp:txXfrm>
    </dsp:sp>
    <dsp:sp modelId="{3381EA84-0549-4D89-A7C8-761094E301B7}">
      <dsp:nvSpPr>
        <dsp:cNvPr id="0" name=""/>
        <dsp:cNvSpPr/>
      </dsp:nvSpPr>
      <dsp:spPr>
        <a:xfrm>
          <a:off x="205401" y="1543679"/>
          <a:ext cx="7931205" cy="912977"/>
        </a:xfrm>
        <a:prstGeom prst="roundRect">
          <a:avLst>
            <a:gd name="adj" fmla="val 10000"/>
          </a:avLst>
        </a:prstGeom>
        <a:noFill/>
        <a:ln w="3175" cap="flat" cmpd="sng" algn="ctr">
          <a:solidFill>
            <a:scrgbClr r="0" g="0" b="0"/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45720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Основных направлениях бюджетной, налоговой и таможенно-тарифной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политики Российской Федерации, а также бюджетной и налоговой политики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Тверской области на 2023 год и плановый период 2024 и 2025 годов </a:t>
          </a:r>
          <a:endParaRPr lang="ru-RU" sz="12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32141" y="1570419"/>
        <a:ext cx="6541422" cy="859497"/>
      </dsp:txXfrm>
    </dsp:sp>
    <dsp:sp modelId="{5BF59206-09E7-4B7F-9D91-B3BAFAD7596A}">
      <dsp:nvSpPr>
        <dsp:cNvPr id="0" name=""/>
        <dsp:cNvSpPr/>
      </dsp:nvSpPr>
      <dsp:spPr>
        <a:xfrm>
          <a:off x="634042" y="2499297"/>
          <a:ext cx="7228468" cy="704207"/>
        </a:xfrm>
        <a:prstGeom prst="roundRect">
          <a:avLst>
            <a:gd name="adj" fmla="val 10000"/>
          </a:avLst>
        </a:prstGeom>
        <a:noFill/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45720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Проекте закона Тверской области «Об областном бюджете Тверской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области на 2023 год и на плановый период 2024 и 2024 годов»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54668" y="2519923"/>
        <a:ext cx="5969315" cy="662955"/>
      </dsp:txXfrm>
    </dsp:sp>
    <dsp:sp modelId="{66430E58-88CB-40BE-B0C5-8C2902D151F3}">
      <dsp:nvSpPr>
        <dsp:cNvPr id="0" name=""/>
        <dsp:cNvSpPr/>
      </dsp:nvSpPr>
      <dsp:spPr>
        <a:xfrm>
          <a:off x="705431" y="3160876"/>
          <a:ext cx="6813366" cy="697213"/>
        </a:xfrm>
        <a:prstGeom prst="roundRect">
          <a:avLst>
            <a:gd name="adj" fmla="val 10000"/>
          </a:avLst>
        </a:prstGeom>
        <a:noFill/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45720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Прогнозе социально-экономического развития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 на 2023 год и на период до 2025 года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25852" y="3181297"/>
        <a:ext cx="5624563" cy="656371"/>
      </dsp:txXfrm>
    </dsp:sp>
    <dsp:sp modelId="{345BB89F-C3A1-422A-8705-58CEF2BF6046}">
      <dsp:nvSpPr>
        <dsp:cNvPr id="0" name=""/>
        <dsp:cNvSpPr/>
      </dsp:nvSpPr>
      <dsp:spPr>
        <a:xfrm>
          <a:off x="1062621" y="3748946"/>
          <a:ext cx="6132327" cy="912977"/>
        </a:xfrm>
        <a:prstGeom prst="roundRect">
          <a:avLst>
            <a:gd name="adj" fmla="val 10000"/>
          </a:avLst>
        </a:prstGeom>
        <a:noFill/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45720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Основных направлениях бюджетной и налоговой политики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</a:rPr>
            <a:t> на 2023-2025 годы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089361" y="3775686"/>
        <a:ext cx="5045631" cy="859497"/>
      </dsp:txXfrm>
    </dsp:sp>
    <dsp:sp modelId="{9D6AF525-F8E8-4F78-B7D9-86D7FEBDE071}">
      <dsp:nvSpPr>
        <dsp:cNvPr id="0" name=""/>
        <dsp:cNvSpPr/>
      </dsp:nvSpPr>
      <dsp:spPr>
        <a:xfrm>
          <a:off x="6119118" y="644074"/>
          <a:ext cx="593435" cy="593435"/>
        </a:xfrm>
        <a:prstGeom prst="downArrow">
          <a:avLst>
            <a:gd name="adj1" fmla="val 55000"/>
            <a:gd name="adj2" fmla="val 45000"/>
          </a:avLst>
        </a:prstGeom>
        <a:noFill/>
        <a:ln w="11429" cap="flat" cmpd="sng" algn="ctr">
          <a:noFill/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6252641" y="644074"/>
        <a:ext cx="326389" cy="446560"/>
      </dsp:txXfrm>
    </dsp:sp>
    <dsp:sp modelId="{64B99F43-E73B-4FC7-9F7C-14A17102CC19}">
      <dsp:nvSpPr>
        <dsp:cNvPr id="0" name=""/>
        <dsp:cNvSpPr/>
      </dsp:nvSpPr>
      <dsp:spPr>
        <a:xfrm>
          <a:off x="6575318" y="1706760"/>
          <a:ext cx="593435" cy="593435"/>
        </a:xfrm>
        <a:prstGeom prst="downArrow">
          <a:avLst>
            <a:gd name="adj1" fmla="val 55000"/>
            <a:gd name="adj2" fmla="val 45000"/>
          </a:avLst>
        </a:prstGeom>
        <a:noFill/>
        <a:ln w="11429" cap="flat" cmpd="sng" algn="ctr">
          <a:noFill/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6708841" y="1706760"/>
        <a:ext cx="326389" cy="446560"/>
      </dsp:txXfrm>
    </dsp:sp>
    <dsp:sp modelId="{99A98C2C-EFEE-4CA7-8719-D43C578F0A67}">
      <dsp:nvSpPr>
        <dsp:cNvPr id="0" name=""/>
        <dsp:cNvSpPr/>
      </dsp:nvSpPr>
      <dsp:spPr>
        <a:xfrm>
          <a:off x="7047702" y="2731324"/>
          <a:ext cx="593435" cy="593435"/>
        </a:xfrm>
        <a:prstGeom prst="downArrow">
          <a:avLst>
            <a:gd name="adj1" fmla="val 55000"/>
            <a:gd name="adj2" fmla="val 45000"/>
          </a:avLst>
        </a:prstGeom>
        <a:noFill/>
        <a:ln w="11429" cap="flat" cmpd="sng" algn="ctr">
          <a:noFill/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7181225" y="2731324"/>
        <a:ext cx="326389" cy="446560"/>
      </dsp:txXfrm>
    </dsp:sp>
    <dsp:sp modelId="{208C0375-21E3-4BD9-8336-732A63E2AF8E}">
      <dsp:nvSpPr>
        <dsp:cNvPr id="0" name=""/>
        <dsp:cNvSpPr/>
      </dsp:nvSpPr>
      <dsp:spPr>
        <a:xfrm>
          <a:off x="7520086" y="3781249"/>
          <a:ext cx="593435" cy="593435"/>
        </a:xfrm>
        <a:prstGeom prst="downArrow">
          <a:avLst>
            <a:gd name="adj1" fmla="val 55000"/>
            <a:gd name="adj2" fmla="val 45000"/>
          </a:avLst>
        </a:prstGeom>
        <a:noFill/>
        <a:ln w="11429" cap="flat" cmpd="sng" algn="ctr">
          <a:noFill/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7653609" y="3781249"/>
        <a:ext cx="326389" cy="446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22EB5-9500-40FB-8883-6C455DB1E579}">
      <dsp:nvSpPr>
        <dsp:cNvPr id="0" name=""/>
        <dsp:cNvSpPr/>
      </dsp:nvSpPr>
      <dsp:spPr>
        <a:xfrm rot="16200000">
          <a:off x="-164094" y="1789694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baseline="0" dirty="0">
            <a:solidFill>
              <a:schemeClr val="bg2"/>
            </a:solidFill>
          </a:endParaRPr>
        </a:p>
      </dsp:txBody>
      <dsp:txXfrm>
        <a:off x="-164094" y="1789694"/>
        <a:ext cx="2451752" cy="136847"/>
      </dsp:txXfrm>
    </dsp:sp>
    <dsp:sp modelId="{74082037-4968-41A3-92A1-2EEBCE503587}">
      <dsp:nvSpPr>
        <dsp:cNvPr id="0" name=""/>
        <dsp:cNvSpPr/>
      </dsp:nvSpPr>
      <dsp:spPr>
        <a:xfrm>
          <a:off x="211704" y="2096746"/>
          <a:ext cx="2072523" cy="984182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i="1" kern="1200" dirty="0">
              <a:latin typeface="Book Antiqua" pitchFamily="18" charset="0"/>
            </a:rPr>
            <a:t>Показателей прогноза социально-экономического развития </a:t>
          </a:r>
        </a:p>
      </dsp:txBody>
      <dsp:txXfrm>
        <a:off x="211704" y="2096746"/>
        <a:ext cx="2072523" cy="984182"/>
      </dsp:txXfrm>
    </dsp:sp>
    <dsp:sp modelId="{B24350FE-5A72-45F4-A82C-2D51E1AD98D6}">
      <dsp:nvSpPr>
        <dsp:cNvPr id="0" name=""/>
        <dsp:cNvSpPr/>
      </dsp:nvSpPr>
      <dsp:spPr>
        <a:xfrm>
          <a:off x="492303" y="910472"/>
          <a:ext cx="1703943" cy="105834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3E067-6174-4575-A1AF-BA6327834883}">
      <dsp:nvSpPr>
        <dsp:cNvPr id="0" name=""/>
        <dsp:cNvSpPr/>
      </dsp:nvSpPr>
      <dsp:spPr>
        <a:xfrm rot="16200000">
          <a:off x="2410875" y="1766218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chemeClr val="bg1"/>
            </a:solidFill>
          </a:endParaRPr>
        </a:p>
      </dsp:txBody>
      <dsp:txXfrm>
        <a:off x="2410875" y="1766218"/>
        <a:ext cx="2451752" cy="136847"/>
      </dsp:txXfrm>
    </dsp:sp>
    <dsp:sp modelId="{964B5E04-9B5F-4DE5-BD4E-DD691C3763AC}">
      <dsp:nvSpPr>
        <dsp:cNvPr id="0" name=""/>
        <dsp:cNvSpPr/>
      </dsp:nvSpPr>
      <dsp:spPr>
        <a:xfrm>
          <a:off x="2643205" y="1000126"/>
          <a:ext cx="2715007" cy="1557328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i="1" kern="1200" dirty="0">
              <a:latin typeface="Book Antiqua" pitchFamily="18" charset="0"/>
            </a:rPr>
            <a:t>Прогнозных расчетов, представленных главными администраторами доходов бюджета в соответствии с утвержденными методиками прогнозирования доходов</a:t>
          </a:r>
          <a:endParaRPr lang="ru-RU" sz="1300" kern="1200" dirty="0">
            <a:latin typeface="Book Antiqua" pitchFamily="18" charset="0"/>
          </a:endParaRPr>
        </a:p>
      </dsp:txBody>
      <dsp:txXfrm>
        <a:off x="2643205" y="1000126"/>
        <a:ext cx="2715007" cy="1557328"/>
      </dsp:txXfrm>
    </dsp:sp>
    <dsp:sp modelId="{C902FB57-6412-4557-96BC-C5D5B83C269A}">
      <dsp:nvSpPr>
        <dsp:cNvPr id="0" name=""/>
        <dsp:cNvSpPr/>
      </dsp:nvSpPr>
      <dsp:spPr>
        <a:xfrm>
          <a:off x="3000396" y="71438"/>
          <a:ext cx="1799161" cy="101139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0A569-7096-433A-B6C3-0FDC6CE855C3}">
      <dsp:nvSpPr>
        <dsp:cNvPr id="0" name=""/>
        <dsp:cNvSpPr/>
      </dsp:nvSpPr>
      <dsp:spPr>
        <a:xfrm rot="16200000">
          <a:off x="5061947" y="1782537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chemeClr val="bg2"/>
            </a:solidFill>
          </a:endParaRPr>
        </a:p>
      </dsp:txBody>
      <dsp:txXfrm>
        <a:off x="5061947" y="1782537"/>
        <a:ext cx="2451752" cy="136847"/>
      </dsp:txXfrm>
    </dsp:sp>
    <dsp:sp modelId="{3199D181-4BD3-413D-AFC7-D330995A431C}">
      <dsp:nvSpPr>
        <dsp:cNvPr id="0" name=""/>
        <dsp:cNvSpPr/>
      </dsp:nvSpPr>
      <dsp:spPr>
        <a:xfrm>
          <a:off x="6020988" y="1981607"/>
          <a:ext cx="1908629" cy="1161664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i="1" kern="1200" dirty="0">
              <a:latin typeface="Book Antiqua" pitchFamily="18" charset="0"/>
            </a:rPr>
            <a:t>Показателей статистической и налоговой отчетности </a:t>
          </a:r>
        </a:p>
      </dsp:txBody>
      <dsp:txXfrm>
        <a:off x="6020988" y="1981607"/>
        <a:ext cx="1908629" cy="1161664"/>
      </dsp:txXfrm>
    </dsp:sp>
    <dsp:sp modelId="{A945D726-7704-49A4-BC74-5D2F2E6A588F}">
      <dsp:nvSpPr>
        <dsp:cNvPr id="0" name=""/>
        <dsp:cNvSpPr/>
      </dsp:nvSpPr>
      <dsp:spPr>
        <a:xfrm>
          <a:off x="6239701" y="960424"/>
          <a:ext cx="1543085" cy="104403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CBD96-80B7-44AA-8068-E9FF393B9636}">
      <dsp:nvSpPr>
        <dsp:cNvPr id="0" name=""/>
        <dsp:cNvSpPr/>
      </dsp:nvSpPr>
      <dsp:spPr>
        <a:xfrm>
          <a:off x="714380" y="0"/>
          <a:ext cx="3500462" cy="714379"/>
        </a:xfrm>
        <a:prstGeom prst="leftRightRibbon">
          <a:avLst/>
        </a:prstGeom>
        <a:solidFill>
          <a:srgbClr val="666699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glow rad="228600">
            <a:srgbClr val="9999F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357AE-A25F-4FD7-A2DD-B1E2766AF918}">
      <dsp:nvSpPr>
        <dsp:cNvPr id="0" name=""/>
        <dsp:cNvSpPr/>
      </dsp:nvSpPr>
      <dsp:spPr>
        <a:xfrm>
          <a:off x="1714509" y="142875"/>
          <a:ext cx="1125147" cy="350046"/>
        </a:xfrm>
        <a:prstGeom prst="rect">
          <a:avLst/>
        </a:prstGeom>
        <a:noFill/>
        <a:ln w="11429" cap="flat" cmpd="sng" algn="ctr">
          <a:noFill/>
          <a:prstDash val="sysDash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 учетом</a:t>
          </a:r>
          <a:r>
            <a:rPr lang="ru-RU" sz="1600" b="1" i="1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 </a:t>
          </a:r>
        </a:p>
      </dsp:txBody>
      <dsp:txXfrm>
        <a:off x="1714509" y="142875"/>
        <a:ext cx="1125147" cy="3500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0" y="72130"/>
          <a:ext cx="4786346" cy="157094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1429" cap="flat" cmpd="sng" algn="ctr">
          <a:solidFill>
            <a:schemeClr val="accent1"/>
          </a:solidFill>
          <a:prstDash val="sysDash"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организацию бесплатного горячего питания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 обучающимся, получающих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начальное общее образование в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муниципальных образовательных организациях: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2023г. – 2271,9  тыс. руб.;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2024г. – 2271,9тыс.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— 2025г. – 2196,8 тыс. руб.</a:t>
          </a:r>
          <a:endParaRPr lang="ru-RU" sz="1000" i="0" kern="1200" dirty="0">
            <a:latin typeface="Book Antiqua" pitchFamily="18" charset="0"/>
            <a:cs typeface="Times New Roman" pitchFamily="18" charset="0"/>
          </a:endParaRPr>
        </a:p>
      </dsp:txBody>
      <dsp:txXfrm>
        <a:off x="1121576" y="72130"/>
        <a:ext cx="3664769" cy="1570943"/>
      </dsp:txXfrm>
    </dsp:sp>
    <dsp:sp modelId="{8844ED08-08B8-4EC5-8A24-0C6BC085B92D}">
      <dsp:nvSpPr>
        <dsp:cNvPr id="0" name=""/>
        <dsp:cNvSpPr/>
      </dsp:nvSpPr>
      <dsp:spPr>
        <a:xfrm>
          <a:off x="158836" y="319528"/>
          <a:ext cx="1260350" cy="967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E1798-608D-4769-964E-48DF0333D0EF}">
      <dsp:nvSpPr>
        <dsp:cNvPr id="0" name=""/>
        <dsp:cNvSpPr/>
      </dsp:nvSpPr>
      <dsp:spPr>
        <a:xfrm>
          <a:off x="0" y="-30150"/>
          <a:ext cx="4429156" cy="169980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84532-6F91-43D2-AB05-42B4797EA597}">
      <dsp:nvSpPr>
        <dsp:cNvPr id="0" name=""/>
        <dsp:cNvSpPr/>
      </dsp:nvSpPr>
      <dsp:spPr>
        <a:xfrm>
          <a:off x="707109" y="214313"/>
          <a:ext cx="3715861" cy="9510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  <a:softEdge rad="1270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B3128-9D9D-4886-9DA1-CF23B8B826A6}">
      <dsp:nvSpPr>
        <dsp:cNvPr id="0" name=""/>
        <dsp:cNvSpPr/>
      </dsp:nvSpPr>
      <dsp:spPr>
        <a:xfrm rot="10800000">
          <a:off x="252691" y="1380000"/>
          <a:ext cx="4154523" cy="23272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40000"/>
            <a:lumOff val="60000"/>
          </a:schemeClr>
        </a:solidFill>
        <a:ln w="11429" cap="flat" cmpd="sng" algn="ctr">
          <a:noFill/>
          <a:prstDash val="sysDash"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i="0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Организация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отдыха детей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в каникулярное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 время: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i="1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i="1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296,6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  <a:endParaRPr lang="ru-RU" sz="900" kern="1200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sp:txBody>
      <dsp:txXfrm rot="10800000">
        <a:off x="324261" y="1380000"/>
        <a:ext cx="4011383" cy="22556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E1798-608D-4769-964E-48DF0333D0EF}">
      <dsp:nvSpPr>
        <dsp:cNvPr id="0" name=""/>
        <dsp:cNvSpPr/>
      </dsp:nvSpPr>
      <dsp:spPr>
        <a:xfrm>
          <a:off x="0" y="0"/>
          <a:ext cx="4429156" cy="16486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84532-6F91-43D2-AB05-42B4797EA597}">
      <dsp:nvSpPr>
        <dsp:cNvPr id="0" name=""/>
        <dsp:cNvSpPr/>
      </dsp:nvSpPr>
      <dsp:spPr>
        <a:xfrm>
          <a:off x="274283" y="175278"/>
          <a:ext cx="1705057" cy="9677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B3128-9D9D-4886-9DA1-CF23B8B826A6}">
      <dsp:nvSpPr>
        <dsp:cNvPr id="0" name=""/>
        <dsp:cNvSpPr/>
      </dsp:nvSpPr>
      <dsp:spPr>
        <a:xfrm rot="10800000">
          <a:off x="168646" y="1361785"/>
          <a:ext cx="2010011" cy="2330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40000"/>
            <a:lumOff val="60000"/>
          </a:schemeClr>
        </a:solidFill>
        <a:ln w="11429" cap="flat" cmpd="sng" algn="ctr">
          <a:noFill/>
          <a:prstDash val="sysDash"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i="0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Повышение заработной платы </a:t>
          </a:r>
          <a:r>
            <a:rPr lang="ru-RU" sz="900" b="0" i="0" kern="1200" dirty="0" err="1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педработников</a:t>
          </a: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 муниципальных организаций </a:t>
          </a:r>
          <a:r>
            <a:rPr lang="ru-RU" sz="900" b="0" i="0" kern="1200" dirty="0" err="1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допобразования</a:t>
          </a: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0" i="1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 798,5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</dsp:txBody>
      <dsp:txXfrm rot="10800000">
        <a:off x="230461" y="1361785"/>
        <a:ext cx="1886381" cy="2268385"/>
      </dsp:txXfrm>
    </dsp:sp>
    <dsp:sp modelId="{2DE17D04-D1ED-4656-BB64-CF9381375AB1}">
      <dsp:nvSpPr>
        <dsp:cNvPr id="0" name=""/>
        <dsp:cNvSpPr/>
      </dsp:nvSpPr>
      <dsp:spPr>
        <a:xfrm>
          <a:off x="2387022" y="186181"/>
          <a:ext cx="1720290" cy="9568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8000"/>
          </a:blip>
          <a:stretch>
            <a:fillRect/>
          </a:stretch>
        </a:blip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  <a:softEdge rad="6350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39E2C-D27A-4D90-9E0A-6BC21215BAAC}">
      <dsp:nvSpPr>
        <dsp:cNvPr id="0" name=""/>
        <dsp:cNvSpPr/>
      </dsp:nvSpPr>
      <dsp:spPr>
        <a:xfrm rot="10800000">
          <a:off x="2281377" y="1375191"/>
          <a:ext cx="2000791" cy="23386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40000"/>
            <a:lumOff val="60000"/>
          </a:schemeClr>
        </a:solidFill>
        <a:ln w="11429" cap="flat" cmpd="sng" algn="ctr">
          <a:noFill/>
          <a:prstDash val="sysDash"/>
        </a:ln>
        <a:effectLst>
          <a:softEdge rad="127000"/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i="0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 dirty="0">
              <a:solidFill>
                <a:srgbClr val="003399"/>
              </a:solidFill>
              <a:latin typeface="Book Antiqua" pitchFamily="18" charset="0"/>
              <a:cs typeface="Times New Roman" pitchFamily="18" charset="0"/>
            </a:rPr>
            <a:t>Повышение заработной платы работникам муниципальных учреждений культуры: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i="1" kern="1200" dirty="0">
            <a:solidFill>
              <a:srgbClr val="003399"/>
            </a:solidFill>
            <a:latin typeface="Book Antiqua" pitchFamily="18" charset="0"/>
            <a:cs typeface="Times New Roman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— 2023-2025гг.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–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по  11630,6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тыс. руб.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в год </a:t>
          </a:r>
          <a:endParaRPr lang="ru-RU" sz="900" kern="1200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sp:txBody>
      <dsp:txXfrm rot="10800000">
        <a:off x="2342908" y="1375191"/>
        <a:ext cx="1877729" cy="22771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928694" y="571499"/>
          <a:ext cx="2976157" cy="2049784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74747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Исполнение полномочий и обеспечение деятельности комиссий по делам несовершеннолетних: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371,2 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374,6 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378,3 тыс. руб. </a:t>
          </a:r>
        </a:p>
      </dsp:txBody>
      <dsp:txXfrm rot="10800000">
        <a:off x="1099513" y="742318"/>
        <a:ext cx="2634519" cy="1708146"/>
      </dsp:txXfrm>
    </dsp:sp>
    <dsp:sp modelId="{4A09437C-5787-411C-B22F-4262A302E0E9}">
      <dsp:nvSpPr>
        <dsp:cNvPr id="0" name=""/>
        <dsp:cNvSpPr/>
      </dsp:nvSpPr>
      <dsp:spPr>
        <a:xfrm>
          <a:off x="0" y="1285888"/>
          <a:ext cx="1826843" cy="1643533"/>
        </a:xfrm>
        <a:prstGeom prst="ellipse">
          <a:avLst/>
        </a:prstGeom>
        <a:blipFill rotWithShape="0">
          <a:blip xmlns:r="http://schemas.openxmlformats.org/officeDocument/2006/relationships" r:embed="rId1">
            <a:lum bright="17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939051" y="100023"/>
          <a:ext cx="3394832" cy="2123637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39601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Создание Административных комиссий и определение перечня должностных лиц, уполномоченных составлять протоколы об административных правонарушениях: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80,9 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80,5 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81,2 тыс. руб.</a:t>
          </a:r>
        </a:p>
      </dsp:txBody>
      <dsp:txXfrm rot="10800000">
        <a:off x="1116024" y="276996"/>
        <a:ext cx="3040886" cy="1769691"/>
      </dsp:txXfrm>
    </dsp:sp>
    <dsp:sp modelId="{4A09437C-5787-411C-B22F-4262A302E0E9}">
      <dsp:nvSpPr>
        <dsp:cNvPr id="0" name=""/>
        <dsp:cNvSpPr/>
      </dsp:nvSpPr>
      <dsp:spPr>
        <a:xfrm>
          <a:off x="185117" y="642942"/>
          <a:ext cx="2071697" cy="1956242"/>
        </a:xfrm>
        <a:prstGeom prst="ellipse">
          <a:avLst/>
        </a:prstGeom>
        <a:blipFill rotWithShape="0">
          <a:blip xmlns:r="http://schemas.openxmlformats.org/officeDocument/2006/relationships" r:embed="rId1">
            <a:lum contrast="45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1489733" y="0"/>
          <a:ext cx="3500250" cy="1968967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47218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Обеспечение госгарантий прав на получение общедоступного и бесплатного  дошкольного, начального общего и среднего общего образования: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2023г. – 54081,1 тыс. руб. 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2024г. – 54081,1 тыс. руб.;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cap="all" spc="0" dirty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— 2025г. – 54081,1 тыс. руб.</a:t>
          </a:r>
        </a:p>
      </dsp:txBody>
      <dsp:txXfrm rot="10800000">
        <a:off x="1653817" y="164084"/>
        <a:ext cx="3172082" cy="1640799"/>
      </dsp:txXfrm>
    </dsp:sp>
    <dsp:sp modelId="{4A09437C-5787-411C-B22F-4262A302E0E9}">
      <dsp:nvSpPr>
        <dsp:cNvPr id="0" name=""/>
        <dsp:cNvSpPr/>
      </dsp:nvSpPr>
      <dsp:spPr>
        <a:xfrm>
          <a:off x="143293" y="638"/>
          <a:ext cx="2283835" cy="2285377"/>
        </a:xfrm>
        <a:prstGeom prst="ellipse">
          <a:avLst/>
        </a:prstGeom>
        <a:blipFill rotWithShape="0">
          <a:blip xmlns:r="http://schemas.openxmlformats.org/officeDocument/2006/relationships" r:embed="rId1">
            <a:lum bright="16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0.00162</cdr:x>
      <cdr:y>0.59259</cdr:y>
    </cdr:from>
    <cdr:to>
      <cdr:x>0.04366</cdr:x>
      <cdr:y>0.87037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41135" y="2659650"/>
          <a:ext cx="108012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rgbClr val="00051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0.08257</cdr:x>
      <cdr:y>0.85376</cdr:y>
    </cdr:from>
    <cdr:to>
      <cdr:x>0.5548</cdr:x>
      <cdr:y>0.91011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648072" y="4464496"/>
          <a:ext cx="3706472" cy="294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9pPr>
        </a:lstStyle>
        <a:p xmlns:a="http://schemas.openxmlformats.org/drawingml/2006/main">
          <a:pPr algn="ctr"/>
          <a:r>
            <a:rPr lang="ru-RU" sz="1400" b="1" i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rPr>
            <a:t>объем отгруженной продукции , %</a:t>
          </a:r>
        </a:p>
      </cdr:txBody>
    </cdr:sp>
  </cdr:relSizeAnchor>
  <cdr:relSizeAnchor xmlns:cdr="http://schemas.openxmlformats.org/drawingml/2006/chartDrawing">
    <cdr:from>
      <cdr:x>0.20183</cdr:x>
      <cdr:y>0.35803</cdr:y>
    </cdr:from>
    <cdr:to>
      <cdr:x>0.40367</cdr:x>
      <cdr:y>0.5095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8722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0.00162</cdr:x>
      <cdr:y>0.59259</cdr:y>
    </cdr:from>
    <cdr:to>
      <cdr:x>0.04366</cdr:x>
      <cdr:y>0.87037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41135" y="2659650"/>
          <a:ext cx="108012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rgbClr val="00051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0.08257</cdr:x>
      <cdr:y>0.85376</cdr:y>
    </cdr:from>
    <cdr:to>
      <cdr:x>0.5548</cdr:x>
      <cdr:y>0.91262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648081" y="4464482"/>
          <a:ext cx="3706473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9pPr>
        </a:lstStyle>
        <a:p xmlns:a="http://schemas.openxmlformats.org/drawingml/2006/main">
          <a:pPr algn="ctr"/>
          <a:endParaRPr lang="ru-RU" sz="1400" b="1" i="1" dirty="0">
            <a:solidFill>
              <a:srgbClr val="002060"/>
            </a:solidFill>
            <a:latin typeface="Times New Roman" pitchFamily="18" charset="0"/>
            <a:ea typeface="Segoe UI Black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0.20183</cdr:x>
      <cdr:y>0.35803</cdr:y>
    </cdr:from>
    <cdr:to>
      <cdr:x>0.40367</cdr:x>
      <cdr:y>0.5095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8722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7D871-B4C8-4DBD-A27A-2F18C974F438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510CF-F9AB-44BA-8319-D53806E12A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40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A222B-3D7D-4CB4-A31A-F9B963A8C0B3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F2F29-1C37-470D-AE9F-F9F9A2AA9D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0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F2F29-1C37-470D-AE9F-F9F9A2AA9DF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4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7FB7C-985B-4EF6-8D4A-F61BF2A9175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44F00-399E-4BDC-A0ED-99C9ECE0F0D7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ransition>
    <p:pull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8.bin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9.bin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6" Type="http://schemas.microsoft.com/office/2007/relationships/diagramDrawing" Target="../diagrams/drawing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jpeg"/><Relationship Id="rId11" Type="http://schemas.microsoft.com/office/2007/relationships/diagramDrawing" Target="../diagrams/drawing2.xml"/><Relationship Id="rId5" Type="http://schemas.openxmlformats.org/officeDocument/2006/relationships/image" Target="../media/image11.jpe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9.emf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slideLayout" Target="../slideLayouts/slideLayout7.xml"/><Relationship Id="rId16" Type="http://schemas.openxmlformats.org/officeDocument/2006/relationships/diagramColors" Target="../diagrams/colors6.xml"/><Relationship Id="rId20" Type="http://schemas.openxmlformats.org/officeDocument/2006/relationships/image" Target="../media/image9.emf"/><Relationship Id="rId1" Type="http://schemas.openxmlformats.org/officeDocument/2006/relationships/vmlDrawing" Target="../drawings/vmlDrawing13.v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oleObject" Target="../embeddings/oleObject11.bin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slideLayout" Target="../slideLayouts/slideLayout1.xml"/><Relationship Id="rId16" Type="http://schemas.openxmlformats.org/officeDocument/2006/relationships/diagramQuickStyle" Target="../diagrams/quickStyle9.xml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4.v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9.xml"/><Relationship Id="rId10" Type="http://schemas.openxmlformats.org/officeDocument/2006/relationships/diagramLayout" Target="../diagrams/layout8.xml"/><Relationship Id="rId19" Type="http://schemas.openxmlformats.org/officeDocument/2006/relationships/oleObject" Target="../embeddings/oleObject9.bin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s://storage.myseldon.com/news_pict_31/3147659875DBEECB522CFC2AAC2D66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85852" y="4857760"/>
            <a:ext cx="6786610" cy="1143008"/>
          </a:xfrm>
          <a:prstGeom prst="rect">
            <a:avLst/>
          </a:prstGeom>
          <a:solidFill>
            <a:schemeClr val="bg1">
              <a:alpha val="68000"/>
            </a:schemeClr>
          </a:solidFill>
          <a:ln w="76200">
            <a:noFill/>
          </a:ln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проект решения ПЕНОВСКОЙ ДУМЫ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«О Бюджете муниципального образования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ПЕНОВСКИЙ ИУНИЦИПАЛЬНЫЙ ОКРУГ тверской области на </a:t>
            </a:r>
            <a:r>
              <a:rPr lang="ru-RU" sz="1600" b="1" cap="all" baseline="0" dirty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2023 год и на плановый период 2024-2025 годов»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2" name="AutoShape 2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219" y="548680"/>
            <a:ext cx="523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827584" y="1484784"/>
          <a:ext cx="784887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28600"/>
            <a:ext cx="7216480" cy="75895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Структура валовой продукции сельского хозяйства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79512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669361"/>
      </p:ext>
    </p:extLst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285728"/>
            <a:ext cx="7143800" cy="4286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Численность населения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382" y="908720"/>
            <a:ext cx="88085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Численность постоянного населения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Пеновского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муниципального округа Тверской области на начало 2023 года составила 5 136 чел.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них: население трудоспособного возраста – 2 472 чел.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%), моложе трудоспособного возраста 907 чел.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%), старше трудоспособного возраста  1 823 чел.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%). По данным прогноза социально-экономического развития округа численность населения планируется с ежегодным уменьшением: 2024 г. – 5 000 чел., 2025 г. –   4 867 чел., 2026 г. – 4 737 чел. </a:t>
            </a:r>
          </a:p>
          <a:p>
            <a:pPr indent="36195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5948" y="3356991"/>
          <a:ext cx="8808539" cy="3252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3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04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Показатель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1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3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4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</a:t>
                      </a:r>
                      <a:r>
                        <a:rPr lang="en-US" sz="1800" dirty="0"/>
                        <a:t>6</a:t>
                      </a:r>
                      <a:endParaRPr lang="ru-RU" sz="1800" dirty="0"/>
                    </a:p>
                    <a:p>
                      <a:pPr algn="ctr"/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971">
                <a:tc>
                  <a:txBody>
                    <a:bodyPr/>
                    <a:lstStyle/>
                    <a:p>
                      <a:r>
                        <a:rPr lang="ru-RU" sz="1800" dirty="0"/>
                        <a:t>Число</a:t>
                      </a:r>
                      <a:r>
                        <a:rPr lang="ru-RU" sz="1800" baseline="0" dirty="0"/>
                        <a:t> родившихся (человек)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971">
                <a:tc>
                  <a:txBody>
                    <a:bodyPr/>
                    <a:lstStyle/>
                    <a:p>
                      <a:r>
                        <a:rPr lang="ru-RU" sz="1800" dirty="0"/>
                        <a:t>Число</a:t>
                      </a:r>
                      <a:r>
                        <a:rPr lang="ru-RU" sz="1800" baseline="0" dirty="0"/>
                        <a:t> умерших (человек)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971">
                <a:tc>
                  <a:txBody>
                    <a:bodyPr/>
                    <a:lstStyle/>
                    <a:p>
                      <a:r>
                        <a:rPr lang="ru-RU" sz="1800" dirty="0"/>
                        <a:t>Число</a:t>
                      </a:r>
                      <a:r>
                        <a:rPr lang="ru-RU" sz="1800" baseline="0" dirty="0"/>
                        <a:t> прибывших (человек)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971">
                <a:tc>
                  <a:txBody>
                    <a:bodyPr/>
                    <a:lstStyle/>
                    <a:p>
                      <a:r>
                        <a:rPr lang="ru-RU" sz="1800" dirty="0"/>
                        <a:t>Число</a:t>
                      </a:r>
                      <a:r>
                        <a:rPr lang="ru-RU" sz="1800" baseline="0" dirty="0"/>
                        <a:t> убывших (человек)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51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800" dirty="0">
                        <a:solidFill>
                          <a:srgbClr val="00051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5948" y="2708920"/>
            <a:ext cx="8808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 естественного движения населения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0825" y="188913"/>
          <a:ext cx="1153550" cy="115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Точечный рисунок" r:id="rId3" imgW="4933333" imgH="5458587" progId="PBrush">
                  <p:embed/>
                </p:oleObj>
              </mc:Choice>
              <mc:Fallback>
                <p:oleObj name="Точечный рисунок" r:id="rId3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1153550" cy="1151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285728"/>
            <a:ext cx="7143800" cy="4286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Уровень безработицы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948" y="1161807"/>
            <a:ext cx="880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службу занятости по состоянию на 01.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.202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г. обратилось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187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чел. в целях поиска подходящей работы; признано безработными с начала года –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чел. Коэффициент напряженности на рынке труда 0,5.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5948" y="2492896"/>
          <a:ext cx="42000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764459" y="2492896"/>
          <a:ext cx="42000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0825" y="188913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Точечный рисунок" r:id="rId5" imgW="4933333" imgH="5458587" progId="PBrush">
                  <p:embed/>
                </p:oleObj>
              </mc:Choice>
              <mc:Fallback>
                <p:oleObj name="Точечный рисунок" r:id="rId5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1808138"/>
      </p:ext>
    </p:ext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85728"/>
            <a:ext cx="7643866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Среднемесячная заработная плата,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прожиточный минимум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537" y="980728"/>
            <a:ext cx="8808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Фонд начисленной заработной платы всех работников по крупным и средним предприятиям округа в январе-мае 2023 года увеличился на 19,1 % по сравнению с соответствующим периодом прошлого года и составил 112,1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Рост среднемесячной заработной платы за январь-май 2023 года составил 15,8 % к соответствующему периоду 2022 года. </a:t>
            </a:r>
          </a:p>
          <a:p>
            <a:pPr lvl="0" indent="361950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Величина прожиточного минимума на 202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  по Тверской области составляет: для трудоспособного населения – 15 199 руб.; для пенсионеров –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11 992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5948" y="2492896"/>
          <a:ext cx="42000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764459" y="2492896"/>
          <a:ext cx="42000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529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Точечный рисунок" r:id="rId5" imgW="4933333" imgH="5458587" progId="PBrush">
                  <p:embed/>
                </p:oleObj>
              </mc:Choice>
              <mc:Fallback>
                <p:oleObj name="Точечный рисунок" r:id="rId5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9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357166"/>
            <a:ext cx="7215238" cy="178595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Общие характеристики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ПЕНОВСКОГО МУНИЦИПАЛЬНОГО ОКРУГА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На 2023 год 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И на плановый период </a:t>
            </a: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2024-2025 годов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050" name="Picture 2" descr="C:\Users\s.galagan\Pictures\ne000-0018922_perechen-administratorov-dokhodov-byud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876"/>
            <a:ext cx="3071834" cy="157162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63500"/>
          </a:effectLst>
        </p:spPr>
      </p:pic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46156515"/>
              </p:ext>
            </p:extLst>
          </p:nvPr>
        </p:nvGraphicFramePr>
        <p:xfrm>
          <a:off x="642910" y="1142984"/>
          <a:ext cx="821537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500042"/>
            <a:ext cx="7358114" cy="71438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Составление проекта бюджета  на 2023 год и на плановый период</a:t>
            </a:r>
            <a:r>
              <a:rPr lang="ru-RU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 2024-2025 годов основано на: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71670" y="5715016"/>
            <a:ext cx="5143536" cy="500066"/>
            <a:chOff x="1938827" y="4217700"/>
            <a:chExt cx="6490856" cy="925836"/>
          </a:xfrm>
          <a:noFill/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938827" y="4217700"/>
              <a:ext cx="6490856" cy="925836"/>
            </a:xfrm>
            <a:prstGeom prst="roundRect">
              <a:avLst>
                <a:gd name="adj" fmla="val 10000"/>
              </a:avLst>
            </a:prstGeom>
            <a:grpFill/>
            <a:effectLst>
              <a:softEdge rad="12700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167916" y="4289137"/>
              <a:ext cx="5350122" cy="758701"/>
            </a:xfrm>
            <a:prstGeom prst="rect">
              <a:avLst/>
            </a:prstGeom>
            <a:grpFill/>
            <a:effectLst>
              <a:softEdge rad="317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0" kern="1200" dirty="0">
                  <a:solidFill>
                    <a:schemeClr val="tx2">
                      <a:lumMod val="75000"/>
                    </a:schemeClr>
                  </a:solidFill>
                </a:rPr>
                <a:t>Муниципальных программах муниципального образования </a:t>
              </a:r>
              <a:r>
                <a:rPr lang="ru-RU" sz="1200" b="0" kern="1200" dirty="0" err="1">
                  <a:solidFill>
                    <a:schemeClr val="tx2">
                      <a:lumMod val="75000"/>
                    </a:schemeClr>
                  </a:solidFill>
                </a:rPr>
                <a:t>Пеновский</a:t>
              </a:r>
              <a:r>
                <a:rPr lang="ru-RU" sz="1200" b="0" kern="1200" dirty="0">
                  <a:solidFill>
                    <a:schemeClr val="tx2">
                      <a:lumMod val="75000"/>
                    </a:schemeClr>
                  </a:solidFill>
                </a:rPr>
                <a:t> муниципальный округ</a:t>
              </a:r>
            </a:p>
          </p:txBody>
        </p:sp>
      </p:grpSp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70892"/>
              </p:ext>
            </p:extLst>
          </p:nvPr>
        </p:nvGraphicFramePr>
        <p:xfrm>
          <a:off x="428596" y="3000372"/>
          <a:ext cx="8358246" cy="3255378"/>
        </p:xfrm>
        <a:graphic>
          <a:graphicData uri="http://schemas.openxmlformats.org/drawingml/2006/table">
            <a:tbl>
              <a:tblPr/>
              <a:tblGrid>
                <a:gridCol w="8358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4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Обеспечение сбалансированности и долгосрочной устойчивости бюджета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Проведение политики сдерживания роста бюджетных расходов при безусловном исполнении действующих расходных обязательств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Концентрация финансовых ресурсов на приоритетных направлениях расходования бюджетных средств, в том числе в рамках исполнения указов Президента РФ и адресного решения социальных проблем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Повышение эффективности расходования бюджетных средств, сокращение неэффективных расходов, в том числе в сфере муниципального управления, выявление и использование резервов для достижения планируемых результатов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Повышение качества и доступности предоставляемых муниципальных услуг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Развитие программно-целевого планирования, повышение качества муниципальных программ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643042" y="500042"/>
            <a:ext cx="6643734" cy="100013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задачи и приоритетные направления бюджетной политики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на 2023 год и на плановый период</a:t>
            </a:r>
            <a:r>
              <a:rPr lang="ru-RU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 2024-2025 годов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080722"/>
              </p:ext>
            </p:extLst>
          </p:nvPr>
        </p:nvGraphicFramePr>
        <p:xfrm>
          <a:off x="285720" y="1253690"/>
          <a:ext cx="8572560" cy="4851038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schemeClr val="bg1">
                      <a:alpha val="50000"/>
                    </a:schemeClr>
                  </a:innerShdw>
                </a:effectLst>
              </a:tblPr>
              <a:tblGrid>
                <a:gridCol w="857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7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Проведение работы по увеличению налоговой базы и снижению задолженности по платежам в бюджет: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52000" marR="25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Создание эффективной и стабильно функционирующей системы местных налогов, обеспечивающей рост налогооблагаемой базы в среднесрочной и долгосрочной перспективе;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Совершенствование налогового администрирования: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продолжения работы комиссии по укреплению налоговой дисциплины;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повышение собираемости земельного налога и налога на имущество физических лиц за счет совершенствования информационного взаимодействия с налоговой службой, органами, осуществляющими деятельность в сфере регистрации объектов налогообложения недвижимости;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проведение работы по легализации заработной платы и трудовых отношений;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проведения муниципального земельного контроля и работы по выявлению объектов недвижимости, не поставленных на налоговый учет.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Увеличение доходов от использования и продажи имущества, за счет повышения эффективности управления муниципальной собственностью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дальнейшего проведения торгов по предоставлению права на заключение договоров аренды муниципального недвижимого имущества, земельных участков;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усиления проверочной работы по выявлению нецелевого, незаконно используемого имущества  и земельных участков, а также неиспользуемых или неэффективно используемых объектов муниципальной собственности;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проведения претензионно-исковой работы;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принятия мер по повышению эффективности работы муниципальных предприятий; 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Повышение эффективности налоговой политики: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Продолжение работы по оптимизации налоговых льгот и освобождений;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Проведение оценки социальной и бюджетной эффективности установленных на местном уровне налоговых расходов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285728"/>
            <a:ext cx="5857916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мероприятия по повышению доходов бюджета</a:t>
            </a:r>
            <a:endParaRPr kumimoji="0" lang="ru-RU" b="1" i="0" u="none" kern="1200" cap="all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217636"/>
              </p:ext>
            </p:extLst>
          </p:nvPr>
        </p:nvGraphicFramePr>
        <p:xfrm>
          <a:off x="214282" y="1357298"/>
          <a:ext cx="8318158" cy="3289543"/>
        </p:xfrm>
        <a:graphic>
          <a:graphicData uri="http://schemas.openxmlformats.org/drawingml/2006/table">
            <a:tbl>
              <a:tblPr/>
              <a:tblGrid>
                <a:gridCol w="2926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617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Наименование показателя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 2021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 2022 год</a:t>
                      </a: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Прогноз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на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2023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на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2024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на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2025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Доходы всего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272486,9</a:t>
                      </a:r>
                    </a:p>
                  </a:txBody>
                  <a:tcPr marL="55052" marR="55052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286531,4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288599,2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268954,1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271085,1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   Налоговые и неналоговые доходы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101959,7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112528,9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97747,7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91637,0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93148,2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2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   Безвозмездные поступления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170527,2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174002,5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190851,5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177317,1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177936,9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Расходы всего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261088,0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268947,2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294871,0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268954,1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271085,1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228">
                <a:tc>
                  <a:txBody>
                    <a:bodyPr/>
                    <a:lstStyle/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 счет средств местного бюджета</a:t>
                      </a:r>
                    </a:p>
                  </a:txBody>
                  <a:tcPr marL="0" marR="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228">
                <a:tc>
                  <a:txBody>
                    <a:bodyPr/>
                    <a:lstStyle/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 счет средств областного бюджета</a:t>
                      </a:r>
                    </a:p>
                  </a:txBody>
                  <a:tcPr marL="0" marR="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447">
                <a:tc>
                  <a:txBody>
                    <a:bodyPr/>
                    <a:lstStyle/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за счет средств </a:t>
                      </a:r>
                    </a:p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федерального бюджета</a:t>
                      </a:r>
                    </a:p>
                  </a:txBody>
                  <a:tcPr marL="0" marR="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4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Дефицит (-) Профицит (+)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11398,9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17584,2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-6271,8    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572396" y="78579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(тыс. руб.)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357166"/>
            <a:ext cx="5857916" cy="57150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параметры бюджета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В 2021-2022 годах и на </a:t>
            </a:r>
            <a:r>
              <a:rPr lang="ru-RU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2023-2025 годы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42910" y="142852"/>
            <a:ext cx="7643866" cy="257176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Доходы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all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мо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all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Пеновский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муниципальный округ на </a:t>
            </a: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 2023 год 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И на плановый период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2024-2025 годов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26" name="Picture 2" descr="C:\Users\s.galagan\Pictures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571744"/>
            <a:ext cx="3349279" cy="35719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  <a:scene3d>
            <a:camera prst="isometricOffAxis1Top"/>
            <a:lightRig rig="threePt" dir="t"/>
          </a:scene3d>
          <a:sp3d>
            <a:bevelT w="101600" h="323850" prst="riblet"/>
          </a:sp3d>
        </p:spPr>
      </p:pic>
      <p:pic>
        <p:nvPicPr>
          <p:cNvPr id="4" name="Picture 2" descr="C:\Users\s.galagan\Pictures\images.jpg">
            <a:extLst>
              <a:ext uri="{FF2B5EF4-FFF2-40B4-BE49-F238E27FC236}">
                <a16:creationId xmlns:a16="http://schemas.microsoft.com/office/drawing/2014/main" id="{96542D10-77FF-4FCA-A4FF-40D1949D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2564904"/>
            <a:ext cx="3349279" cy="35719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  <a:scene3d>
            <a:camera prst="isometricOffAxis1Top"/>
            <a:lightRig rig="threePt" dir="t"/>
          </a:scene3d>
          <a:sp3d>
            <a:bevelT w="101600" h="323850" prst="riblet"/>
          </a:sp3d>
        </p:spPr>
      </p:pic>
    </p:spTree>
  </p:cSld>
  <p:clrMapOvr>
    <a:masterClrMapping/>
  </p:clrMapOvr>
  <p:transition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14348" y="928670"/>
            <a:ext cx="7643866" cy="714380"/>
          </a:xfr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anchor="ctr" anchorCtr="0">
            <a:normAutofit fontScale="55000" lnSpcReduction="20000"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      Бюджет — форма образования и расходования денежных средств,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предназначенных для финансового обеспечения задач и функций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государства и местного самоуправления</a:t>
            </a:r>
          </a:p>
        </p:txBody>
      </p:sp>
      <p:pic>
        <p:nvPicPr>
          <p:cNvPr id="6" name="Picture 12" descr="0_6c8d4_f62fbe60_XL"/>
          <p:cNvPicPr>
            <a:picLocks noChangeAspect="1" noChangeArrowheads="1"/>
          </p:cNvPicPr>
          <p:nvPr/>
        </p:nvPicPr>
        <p:blipFill>
          <a:blip r:embed="rId2">
            <a:lum bright="6000" contrast="36000"/>
          </a:blip>
          <a:srcRect/>
          <a:stretch>
            <a:fillRect/>
          </a:stretch>
        </p:blipFill>
        <p:spPr bwMode="auto">
          <a:xfrm>
            <a:off x="1428728" y="3143248"/>
            <a:ext cx="66437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1214414" y="3714752"/>
            <a:ext cx="1512888" cy="1445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Бюджет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Российской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Федерации </a:t>
            </a:r>
            <a:r>
              <a:rPr lang="ru-RU" sz="1100" b="1" i="1" dirty="0">
                <a:solidFill>
                  <a:srgbClr val="C00000"/>
                </a:solidFill>
                <a:latin typeface="+mj-lt"/>
              </a:rPr>
              <a:t>(федеральный бюджет)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2500298" y="4143380"/>
            <a:ext cx="1500198" cy="1615241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Бюджеты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субъектов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Российской Федерации </a:t>
            </a:r>
            <a:r>
              <a:rPr lang="ru-RU" sz="1100" b="1" i="1" dirty="0">
                <a:solidFill>
                  <a:srgbClr val="C00000"/>
                </a:solidFill>
                <a:latin typeface="+mj-lt"/>
              </a:rPr>
              <a:t>(региональные бюджеты)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4857752" y="4500570"/>
            <a:ext cx="1714512" cy="1276687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Бюджеты</a:t>
            </a:r>
            <a:r>
              <a:rPr lang="ru-RU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муниципальных образований </a:t>
            </a:r>
          </a:p>
          <a:p>
            <a:pPr algn="ctr">
              <a:defRPr/>
            </a:pPr>
            <a:r>
              <a:rPr lang="ru-RU" sz="1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(местные бюджеты)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5857884" y="3714752"/>
            <a:ext cx="1714512" cy="1107410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Бюджеты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государственных внебюджетных фондов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 flipH="1">
            <a:off x="2143108" y="3000372"/>
            <a:ext cx="642942" cy="71438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 flipH="1">
            <a:off x="3214678" y="3000372"/>
            <a:ext cx="785818" cy="142876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5214942" y="3071810"/>
            <a:ext cx="428628" cy="1571636"/>
          </a:xfrm>
          <a:prstGeom prst="line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6143636" y="3000372"/>
            <a:ext cx="571504" cy="71438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43108" y="357166"/>
            <a:ext cx="4643470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Подзаголовок 3"/>
          <p:cNvSpPr txBox="1">
            <a:spLocks/>
          </p:cNvSpPr>
          <p:nvPr/>
        </p:nvSpPr>
        <p:spPr>
          <a:xfrm>
            <a:off x="1000100" y="1857364"/>
            <a:ext cx="7215238" cy="1143008"/>
          </a:xfrm>
          <a:prstGeom prst="rect">
            <a:avLst/>
          </a:prstGeom>
          <a:solidFill>
            <a:srgbClr val="CCECFF"/>
          </a:solidFill>
          <a:effectLst>
            <a:softEdge rad="317500"/>
          </a:effectLst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Бюджетная система Российской Федерации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— 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основанная на экономических отношениях и государственном устройстве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Российской Федерации, регулируемая законодательством Российской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Федерации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совокупность федерального бюджета, бюджетов субъектов Российской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Федерации, местных бюджетов и бюджетов государственных внебюджетных фондов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Schoolbook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428860" y="642918"/>
            <a:ext cx="4214842" cy="35719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формируются в соответствии с </a:t>
            </a:r>
          </a:p>
        </p:txBody>
      </p:sp>
      <p:pic>
        <p:nvPicPr>
          <p:cNvPr id="14" name="Picture 20" descr="130934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9923028">
            <a:off x="1017692" y="1629399"/>
            <a:ext cx="1825248" cy="14438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5" name="Picture 25" descr="aSANT4GJpNU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9639580">
            <a:off x="3744399" y="1590800"/>
            <a:ext cx="1815272" cy="14359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</p:pic>
      <p:pic>
        <p:nvPicPr>
          <p:cNvPr id="16" name="Picture 26" descr="21967_227x227"/>
          <p:cNvPicPr>
            <a:picLocks noChangeAspect="1" noChangeArrowheads="1"/>
          </p:cNvPicPr>
          <p:nvPr/>
        </p:nvPicPr>
        <p:blipFill>
          <a:blip r:embed="rId6" cstate="print">
            <a:lum bright="-14000" contrast="-6000"/>
          </a:blip>
          <a:stretch>
            <a:fillRect/>
          </a:stretch>
        </p:blipFill>
        <p:spPr bwMode="auto">
          <a:xfrm rot="3033486">
            <a:off x="6727147" y="1449738"/>
            <a:ext cx="1365479" cy="16009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714744" y="3071810"/>
            <a:ext cx="1714512" cy="4286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txBody>
          <a:bodyPr vert="horz" anchor="ctr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На основе: 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14480" y="214290"/>
            <a:ext cx="5572164" cy="4286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доходы бюджета МО ПЕНОВСКИЙ ОКРУГ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785786" y="1142984"/>
            <a:ext cx="2928958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Бюджетным законодательством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Российской Федерации </a:t>
            </a: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6143636" y="1142984"/>
            <a:ext cx="2500330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 anchorCtr="1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Законодательством об иных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обязательных платежах </a:t>
            </a: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3786182" y="1142984"/>
            <a:ext cx="2143140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 anchorCtr="1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Законодательством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 налогах и сборах </a:t>
            </a: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327119424"/>
              </p:ext>
            </p:extLst>
          </p:nvPr>
        </p:nvGraphicFramePr>
        <p:xfrm>
          <a:off x="642910" y="3429000"/>
          <a:ext cx="7929618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2357422" y="5857892"/>
          <a:ext cx="4214842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8" name="Рисунок 17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528" y="333355"/>
            <a:ext cx="523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CD7EE0B-1DEB-4053-971C-80FCD461F0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467467"/>
              </p:ext>
            </p:extLst>
          </p:nvPr>
        </p:nvGraphicFramePr>
        <p:xfrm>
          <a:off x="140467" y="147620"/>
          <a:ext cx="10763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Точечный рисунок" r:id="rId18" imgW="1076359" imgH="1066755" progId="Paint.Picture">
                  <p:embed/>
                </p:oleObj>
              </mc:Choice>
              <mc:Fallback>
                <p:oleObj name="Точечный рисунок" r:id="rId18" imgW="1076359" imgH="106675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0467" y="147620"/>
                        <a:ext cx="1076325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500958" y="857232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579618"/>
              </p:ext>
            </p:extLst>
          </p:nvPr>
        </p:nvGraphicFramePr>
        <p:xfrm>
          <a:off x="357157" y="1285860"/>
          <a:ext cx="8429684" cy="4986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28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2021 год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2022 года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2023 год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2024 год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20 год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Основные причины роста (снижения) прогнозных назначений к отчетному году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52919,0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60212,9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54345,9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55553,6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56546,8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В отчетном периоде проведена работа по поступлению задолженности прошлых лет от юридических лиц; рост платежей от ИП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693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уплаты акцизов 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12276,0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12205,2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11833,4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12751,6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13442,6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Снижение норматива отчислений на ГСМ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799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2641,9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3200,7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3029,2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3034,1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3040,5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Снижение поступлений налогов, взимаемых с применением упрощенной системы налогообложения в виду погашения задолженности в отчетном периоде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98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3084,4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3086,0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2738,0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2762,0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2787,0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Погашение задолженности в отчетных периодах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8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10974,1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7936,7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9789,0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9912,0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10035,0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Рост подлежащей уплате суммы налога в связи с изменением кадастровой стоимость земельных участков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387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376,6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564,5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Уменьшение количества обращений в суды общей юрисдикции</a:t>
                      </a:r>
                    </a:p>
                  </a:txBody>
                  <a:tcPr marL="90000" marR="90000" marT="46800" marB="36000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974">
                <a:tc>
                  <a:txBody>
                    <a:bodyPr/>
                    <a:lstStyle/>
                    <a:p>
                      <a:r>
                        <a:rPr lang="ru-RU" sz="1100" i="1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B="3600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Задолженность и перерасчеты по отмененным налогам</a:t>
                      </a:r>
                    </a:p>
                  </a:txBody>
                  <a:tcPr marL="90000" marR="90000" marT="4680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kern="12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Нестабильный характер поступления</a:t>
                      </a:r>
                      <a:r>
                        <a:rPr kumimoji="0" lang="ru-RU" sz="950" b="0" i="1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50" b="0" i="1" kern="12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задолженности по отмененным налогам</a:t>
                      </a:r>
                      <a:endParaRPr kumimoji="0" lang="ru-RU" sz="95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974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налоговые доходы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82295,2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87206,0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82137,5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84415,3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86253,9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214290"/>
            <a:ext cx="5929354" cy="71438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Налоговые Доходы бюджета Пеновский муниципальный округ в 2021-2025 годах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1393A3F-9910-4060-9B6E-74CE827AFA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29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9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715272" y="42860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46111"/>
              </p:ext>
            </p:extLst>
          </p:nvPr>
        </p:nvGraphicFramePr>
        <p:xfrm>
          <a:off x="107504" y="878052"/>
          <a:ext cx="8677799" cy="5251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89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9122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Неналоговые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2021 год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2022 год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2024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Прогноз 2025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Основные причины роста (снижения) прогнозных назначений к отчетному году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в виде арендной платы за землю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5163,7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4749,0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3013,8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3013,8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3013,8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Погашение задолженности прошлых лет в отчетных периодах</a:t>
                      </a: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1038,1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815,3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498,6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498,6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498,6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Снижение начислений в связи  с расторжением договоров </a:t>
                      </a: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перечисления части прибыли муниципальных унитарных предприятий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МУП «Пеновское ЖКХ» создано в августе 2022 года</a:t>
                      </a:r>
                    </a:p>
                  </a:txBody>
                  <a:tcPr marL="90000" marR="90000" marT="46800" marB="0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Прочие доходы от использования имущества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210,5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210,0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229,1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229,1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229,1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23,8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80,2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80,2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80,2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Увеличение  поступлений платы за выбросы (сбросы) загрязняющих веществ в атмосферный воздух и водные объекты</a:t>
                      </a:r>
                    </a:p>
                  </a:txBody>
                  <a:tcPr marL="90000" marR="90000" marT="46800" marB="0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оказания платных услуг казенных учреждений и компенсаций затрат бюджета 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36,4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Отсутствие поступлений в виде дебиторской задолженности прошлых лет </a:t>
                      </a: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продажи земли и увеличения площади земельных участков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6937,5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14975,1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11447,9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3060,0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2733,5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Заявительный характер продажи земли</a:t>
                      </a:r>
                    </a:p>
                  </a:txBody>
                  <a:tcPr marL="90000" marR="90000" marT="36000" marB="0" anchor="b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приватизации и  реализации иного имущества, находящегося в собственности; прочего имущества 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1714,5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2355,9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i="1" kern="1200" baseline="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План приватизации муниципального  имущества первоначально не утверждался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3337,4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1377,8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330,0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329,2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328,1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i="1" kern="1200" dirty="0" err="1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Шрафы</a:t>
                      </a:r>
                      <a:r>
                        <a:rPr kumimoji="0" lang="ru-RU" sz="900" i="1" kern="1200" dirty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, налагаемые за нарушение муниципальных контрактов,  не прогнозируются, так как их поступление носит разовый характер в отчетных периодах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1217,7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798,0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Утверждение назначений по инициативным платежам на реализацию ППМИ осуществляется после проведения конкурса</a:t>
                      </a:r>
                    </a:p>
                  </a:txBody>
                  <a:tcPr marL="90000" marR="90000" marT="18000" marB="0" anchor="b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неналоговые доходы</a:t>
                      </a:r>
                    </a:p>
                  </a:txBody>
                  <a:tcPr marL="36000" marR="36000" marT="3600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19664,5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25322,9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15610,2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7221,7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6894,3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142852"/>
            <a:ext cx="6000792" cy="571504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err="1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неНалоговые</a:t>
            </a:r>
            <a:r>
              <a:rPr lang="ru-RU" sz="1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 Доходы бюджета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2021-2025 годах</a:t>
            </a: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6429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62286D8-0551-4570-AC0B-7E70580486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29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9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643834" y="78579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6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56711"/>
              </p:ext>
            </p:extLst>
          </p:nvPr>
        </p:nvGraphicFramePr>
        <p:xfrm>
          <a:off x="467544" y="1844824"/>
          <a:ext cx="7821182" cy="2280799"/>
        </p:xfrm>
        <a:graphic>
          <a:graphicData uri="http://schemas.openxmlformats.org/drawingml/2006/table">
            <a:tbl>
              <a:tblPr/>
              <a:tblGrid>
                <a:gridCol w="352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04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Факт 2022 год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 2023 год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 2024 год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 2025 год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54230,8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53115,2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56163,0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53136,0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50459,0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43089,9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43314,1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49623,3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40635,8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40792,2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73987,2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77475,3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84065,2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83545,3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86685,7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300,3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382,0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1000,0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Возврат остатков субсидий, субвенций и иных МБТ, имеющих целевое назначение, прошлых лет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-1081,0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-284,1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безвозмездные поступления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170527,2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174002,5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190851,5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177317,1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177936,9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214290"/>
            <a:ext cx="7072362" cy="5715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Безвозмездные поступления 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2021-2025 годах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BCC0238-33CA-4677-A881-55166E256A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29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9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88125" y="63817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defTabSz="914400" eaLnBrk="0" hangingPunct="0">
              <a:defRPr/>
            </a:pPr>
            <a:fld id="{B85E6154-6C4F-497D-A83C-91689CB14648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defTabSz="914400" eaLnBrk="0" hangingPunct="0">
                <a:defRPr/>
              </a:pPr>
              <a:t>24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643042" y="214290"/>
            <a:ext cx="6357982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err="1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субСИДии</a:t>
            </a: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 из федерального и областного бюджетов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на 2023-2025 годы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30665085"/>
              </p:ext>
            </p:extLst>
          </p:nvPr>
        </p:nvGraphicFramePr>
        <p:xfrm>
          <a:off x="2214546" y="1000108"/>
          <a:ext cx="4786346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803738653"/>
              </p:ext>
            </p:extLst>
          </p:nvPr>
        </p:nvGraphicFramePr>
        <p:xfrm>
          <a:off x="142844" y="2643182"/>
          <a:ext cx="442915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165920035"/>
              </p:ext>
            </p:extLst>
          </p:nvPr>
        </p:nvGraphicFramePr>
        <p:xfrm>
          <a:off x="4500562" y="2643182"/>
          <a:ext cx="442915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8" name="Рисунок 7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9552" y="332656"/>
            <a:ext cx="523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6C27F4D-CDDA-4E99-B64D-F2E8D50B3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12156"/>
              </p:ext>
            </p:extLst>
          </p:nvPr>
        </p:nvGraphicFramePr>
        <p:xfrm>
          <a:off x="263326" y="221445"/>
          <a:ext cx="10763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Точечный рисунок" r:id="rId19" imgW="1076359" imgH="1066755" progId="Paint.Picture">
                  <p:embed/>
                </p:oleObj>
              </mc:Choice>
              <mc:Fallback>
                <p:oleObj name="Точечный рисунок" r:id="rId19" imgW="1076359" imgH="106675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3326" y="221445"/>
                        <a:ext cx="1076325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8544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8759">
            <a:off x="6310916" y="4869109"/>
            <a:ext cx="2376476" cy="157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14414" y="214290"/>
            <a:ext cx="6715172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субвенции из федерального и областного бюджетов 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на 2023-2025 годы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pic>
        <p:nvPicPr>
          <p:cNvPr id="1027" name="Picture 3" descr="C:\Users\s.galagan\Documents\My Pictures\16388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5882">
            <a:off x="940018" y="1797045"/>
            <a:ext cx="2784615" cy="160732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0" name="Скругленная прямоугольная выноска 9"/>
          <p:cNvSpPr/>
          <p:nvPr/>
        </p:nvSpPr>
        <p:spPr>
          <a:xfrm rot="21184219">
            <a:off x="419337" y="1119583"/>
            <a:ext cx="3224355" cy="985103"/>
          </a:xfrm>
          <a:prstGeom prst="wedgeRound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Компенсация части платы, взимаемой с родителей за присмотр и уход за детьми, посещающими организации дошкольного образования: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на 2023-2025 годы — 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1001,6 тыс.руб. в год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rot="506852">
            <a:off x="6207940" y="3894529"/>
            <a:ext cx="2525974" cy="1062008"/>
          </a:xfrm>
          <a:prstGeom prst="wedgeRound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ru-RU" sz="950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Предоставление жилых помещений детям-сиротам и детям, оставшимся без попечения родителей: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2023 год — 915,0 тыс. руб.; 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2024 год — 0 тыс. руб.; 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2025 год — 2745,0 тыс. руб.</a:t>
            </a:r>
          </a:p>
        </p:txBody>
      </p:sp>
      <p:pic>
        <p:nvPicPr>
          <p:cNvPr id="1026" name="Picture 2" descr="C:\Users\s.galagan\Pictures\fbn0601201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9828">
            <a:off x="1014149" y="4762197"/>
            <a:ext cx="2363277" cy="175880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 rot="21253827">
            <a:off x="473866" y="3898303"/>
            <a:ext cx="2281673" cy="1015629"/>
          </a:xfrm>
          <a:prstGeom prst="wedgeRound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950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950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Государственная регистрация актов гражданского состояния: 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2023 год – 243,2 тыс. руб. 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2024-2025 годы  –  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256,5 тыс. руб. в год</a:t>
            </a:r>
          </a:p>
          <a:p>
            <a:pPr algn="ctr"/>
            <a:endParaRPr lang="ru-RU" sz="950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s.galagan\Documents\My Pictures\22-8.jpg"/>
          <p:cNvPicPr>
            <a:picLocks noChangeAspect="1" noChangeArrowheads="1"/>
          </p:cNvPicPr>
          <p:nvPr/>
        </p:nvPicPr>
        <p:blipFill>
          <a:blip r:embed="rId5" cstate="print">
            <a:lum bright="8000"/>
          </a:blip>
          <a:srcRect/>
          <a:stretch>
            <a:fillRect/>
          </a:stretch>
        </p:blipFill>
        <p:spPr bwMode="auto">
          <a:xfrm>
            <a:off x="3643306" y="4786322"/>
            <a:ext cx="2415385" cy="16754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3357554" y="3714752"/>
            <a:ext cx="2367638" cy="1085112"/>
          </a:xfrm>
          <a:prstGeom prst="wedgeRound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950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950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950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Составление списков кандидатов в присяжные заседатели судов общей юрисдикции: 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2023 год – 1,2 тыс. руб.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2024 год – 1,3 тыс. руб.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2025 год – 1,2</a:t>
            </a:r>
          </a:p>
          <a:p>
            <a:pPr lvl="0"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  <a:p>
            <a:pPr lvl="0" algn="ctr"/>
            <a:endParaRPr lang="ru-RU" sz="950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50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lum bright="16000"/>
          </a:blip>
          <a:srcRect/>
          <a:stretch>
            <a:fillRect/>
          </a:stretch>
        </p:blipFill>
        <p:spPr bwMode="auto">
          <a:xfrm rot="275836">
            <a:off x="5482374" y="1965202"/>
            <a:ext cx="2748499" cy="143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6" name="Скругленная прямоугольная выноска 15"/>
          <p:cNvSpPr/>
          <p:nvPr/>
        </p:nvSpPr>
        <p:spPr>
          <a:xfrm rot="290071">
            <a:off x="5211883" y="999004"/>
            <a:ext cx="3363703" cy="1073778"/>
          </a:xfrm>
          <a:prstGeom prst="wedgeRoundRect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50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Ежемесячное денежное вознаграждение за классное руководство педагогическим работникам муниципальных общеобразовательных организаций: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на 2023-2025 годы — </a:t>
            </a:r>
          </a:p>
          <a:p>
            <a:pPr algn="ctr"/>
            <a:r>
              <a:rPr lang="ru-RU" sz="950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4359,9 тыс.руб. в год</a:t>
            </a:r>
          </a:p>
        </p:txBody>
      </p:sp>
    </p:spTree>
  </p:cSld>
  <p:clrMapOvr>
    <a:masterClrMapping/>
  </p:clrMapOvr>
  <p:transition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729257583"/>
              </p:ext>
            </p:extLst>
          </p:nvPr>
        </p:nvGraphicFramePr>
        <p:xfrm>
          <a:off x="214282" y="500042"/>
          <a:ext cx="4572032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686392025"/>
              </p:ext>
            </p:extLst>
          </p:nvPr>
        </p:nvGraphicFramePr>
        <p:xfrm>
          <a:off x="4500562" y="1000108"/>
          <a:ext cx="433388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428728" y="214290"/>
            <a:ext cx="6286544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субвенции из федерального и областного бюджетов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на 2023-2025 годы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47570766"/>
              </p:ext>
            </p:extLst>
          </p:nvPr>
        </p:nvGraphicFramePr>
        <p:xfrm>
          <a:off x="2285984" y="3643314"/>
          <a:ext cx="5143536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5C5775F-820B-477F-BD3C-41221E1C3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29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Точечный рисунок" r:id="rId19" imgW="4933333" imgH="5458587" progId="PBrush">
                  <p:embed/>
                </p:oleObj>
              </mc:Choice>
              <mc:Fallback>
                <p:oleObj name="Точечный рисунок" r:id="rId19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9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4282" y="285728"/>
            <a:ext cx="8786874" cy="278608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расходы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МО ПЕНОВСКИЙ ОКРУГ НА</a:t>
            </a: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 2023 год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И на плановый период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2024-2025 годов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728"/>
            <a:ext cx="523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35AC2EB-58D7-4577-A282-874250832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853481"/>
              </p:ext>
            </p:extLst>
          </p:nvPr>
        </p:nvGraphicFramePr>
        <p:xfrm>
          <a:off x="448253" y="285728"/>
          <a:ext cx="850488" cy="629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Точечный рисунок" r:id="rId4" imgW="1076359" imgH="1066755" progId="Paint.Picture">
                  <p:embed/>
                </p:oleObj>
              </mc:Choice>
              <mc:Fallback>
                <p:oleObj name="Точечный рисунок" r:id="rId4" imgW="1076359" imgH="106675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253" y="285728"/>
                        <a:ext cx="850488" cy="629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760720"/>
              </p:ext>
            </p:extLst>
          </p:nvPr>
        </p:nvGraphicFramePr>
        <p:xfrm>
          <a:off x="107505" y="714356"/>
          <a:ext cx="8893655" cy="5825990"/>
        </p:xfrm>
        <a:graphic>
          <a:graphicData uri="http://schemas.openxmlformats.org/drawingml/2006/table">
            <a:tbl>
              <a:tblPr/>
              <a:tblGrid>
                <a:gridCol w="655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6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494" marR="6494" marT="649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на 2023год, тыс. руб.</a:t>
                      </a:r>
                    </a:p>
                  </a:txBody>
                  <a:tcPr marL="9181" marR="9181" marT="918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на 2024 год, тыс. руб.</a:t>
                      </a:r>
                    </a:p>
                  </a:txBody>
                  <a:tcPr marL="9181" marR="9181" marT="918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на 2025год, тыс. руб.</a:t>
                      </a:r>
                    </a:p>
                  </a:txBody>
                  <a:tcPr marL="9181" marR="9181" marT="9181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84"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494" marR="6494" marT="649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294871,00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265154,10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263585,10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муниципальный округ  «Развитие отрасли "Образование" на 2021-2025 годы»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151746,00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132245,30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«Развитие отрасли "Культура» на 2021-2025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33825,20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32095,20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32147,50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«Спорт, молодежная политика и туризм» на 2021-2025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«Комплексное развитие системы жилищно-коммунальной инфраструктуры 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муниципального округа на 2021-2025 гг.»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18429,30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7305,40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6674,00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«Обеспечение правопорядка и безопасности населения  на территории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на 2021-2025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2476,60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2247,20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«Содействия временной занятости безработных и ищущих работу граждан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муниципального округа на 2021-2025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«Поддержка и развитие экономического потенциала на 2021-2025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45487,40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47576,30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48513,80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6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 «Муниципальное управление и гражданское общество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округа» на 2021-2025годы.»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33606,10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31268,00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31272,30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Администрации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Пеновского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муниципального округа «Управление  финансами и совершенствование налоговой политики на 2021-2025 г.»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4948,60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0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"Организация  социально-значимых мероприятий на 2021-2025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1112,40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2862,40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муниципального образования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Пеновский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муниципальный округ "Эффективное управление муниципальным имуществом и земельными ресурсами на 2021-2025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1417,70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1637,70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направления деятельности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1219,20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1147,20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1198,70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081194" y="295252"/>
            <a:ext cx="6758006" cy="28575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Расходы по разделам классификации расходов бюджета 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785794"/>
          </a:xfrm>
        </p:spPr>
        <p:txBody>
          <a:bodyPr>
            <a:normAutofit fontScale="90000"/>
          </a:bodyPr>
          <a:lstStyle/>
          <a:p>
            <a:pPr marR="9144" algn="ctr">
              <a:defRPr/>
            </a:pPr>
            <a:br>
              <a:rPr lang="ru-RU" sz="1800" b="1" cap="all" dirty="0">
                <a:solidFill>
                  <a:schemeClr val="bg1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</a:br>
            <a:r>
              <a:rPr lang="ru-RU" sz="1300" b="1" cap="all" dirty="0"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Программные  и  </a:t>
            </a:r>
            <a:r>
              <a:rPr lang="ru-RU" sz="1300" b="1" cap="all" dirty="0" err="1"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непрограммные</a:t>
            </a:r>
            <a:r>
              <a:rPr lang="ru-RU" sz="1300" b="1" cap="all" dirty="0"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 расходы  бюджета                                                                                                      </a:t>
            </a:r>
            <a:r>
              <a:rPr lang="en-US" sz="1300" b="1" cap="all" dirty="0"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 </a:t>
            </a:r>
            <a:r>
              <a:rPr lang="ru-RU" sz="1300" b="1" cap="all" dirty="0"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на  2023 год  и плановый  период 2024 и 2025 годов</a:t>
            </a:r>
            <a:b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300" b="1" cap="all" dirty="0">
              <a:solidFill>
                <a:srgbClr val="002060"/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88277"/>
              </p:ext>
            </p:extLst>
          </p:nvPr>
        </p:nvGraphicFramePr>
        <p:xfrm>
          <a:off x="323528" y="1142984"/>
          <a:ext cx="8677627" cy="5500724"/>
        </p:xfrm>
        <a:graphic>
          <a:graphicData uri="http://schemas.openxmlformats.org/drawingml/2006/table">
            <a:tbl>
              <a:tblPr/>
              <a:tblGrid>
                <a:gridCol w="565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6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7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2021 год, тыс. руб.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на 2022 </a:t>
                      </a:r>
                      <a:r>
                        <a:rPr lang="ru-RU" sz="900" b="0" i="1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год,тыс.руб</a:t>
                      </a:r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                                  на 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год,                           тыс. руб.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                          на 20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год,                    тыс. руб.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                      на 2025 год,               тыс. руб.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261088,0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268947,2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294871,0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265154,1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263585,1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38140,9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38975,4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38833,5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35865,8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1960,4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1975,4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2353,7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2113,7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100" b="0" i="1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37769,3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39513,8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45784,4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48373,3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48935,6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2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ЖКХ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21745,2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19858,5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18641,4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6841,6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124882,3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131878,8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153249,8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137995,2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133492,2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26363,6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27936,3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29506,2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27776,2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28085,4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8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100" b="0" i="1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ПОЛИТИКА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3423,8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2906,0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4269,4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3354,4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4763,7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123,02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16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</a:t>
                      </a:r>
                      <a:r>
                        <a:rPr lang="ru-RU" sz="1100" b="0" i="1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МАССОВОЙ ИНФОРМАЦИИ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1777,2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1433,5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928794" y="142852"/>
            <a:ext cx="6758006" cy="857256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Расходы  по  разделам  классификации  расходов  бюджета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1917"/>
            <a:ext cx="523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D426F7A-8DFB-4898-8C61-3ECB8F5008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510357"/>
              </p:ext>
            </p:extLst>
          </p:nvPr>
        </p:nvGraphicFramePr>
        <p:xfrm>
          <a:off x="263326" y="142852"/>
          <a:ext cx="10763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Точечный рисунок" r:id="rId4" imgW="1076359" imgH="1066755" progId="Paint.Picture">
                  <p:embed/>
                </p:oleObj>
              </mc:Choice>
              <mc:Fallback>
                <p:oleObj name="Точечный рисунок" r:id="rId4" imgW="1076359" imgH="106675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326" y="142852"/>
                        <a:ext cx="1076325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29"/>
          <p:cNvSpPr>
            <a:spLocks noChangeArrowheads="1"/>
          </p:cNvSpPr>
          <p:nvPr/>
        </p:nvSpPr>
        <p:spPr bwMode="auto">
          <a:xfrm>
            <a:off x="357158" y="714356"/>
            <a:ext cx="828680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Бюджетный кодекс Российской Федерации Глава 5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Принципы бюджетной системы Российской Федерации</a:t>
            </a:r>
            <a:r>
              <a:rPr lang="ru-RU" sz="1200" b="1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1200" b="1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algn="just"/>
            <a:endParaRPr lang="ru-RU" sz="1200" b="1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marL="0" lvl="1"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Бюджетный кодекс Российской Федерации статья 36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принцип прозрачности (открытости) означает</a:t>
            </a:r>
            <a:r>
              <a:rPr lang="ru-RU" sz="1200" b="1" u="sng" dirty="0">
                <a:latin typeface="Book Antiqua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обязательное опубликование в средствах массовой информации утвержденных бюджетов и отчетов об их исполнении;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обязательную открытость для общества и средств массовой информации проектов бюджетов;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стабильность и (или) преемственность бюджетной классификации Российской Федерации.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Бюджетный кодекс Российской Федерации Глава 1 Статья </a:t>
            </a:r>
            <a:r>
              <a:rPr lang="en-US" sz="1200" b="1" dirty="0">
                <a:latin typeface="Book Antiqua" pitchFamily="18" charset="0"/>
                <a:cs typeface="Times New Roman" pitchFamily="18" charset="0"/>
              </a:rPr>
              <a:t>6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Доходы бюджета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Расходы бюджета</a:t>
            </a:r>
            <a:r>
              <a:rPr lang="ru-RU" sz="1200" b="1" u="sng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—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Дефицит бюджета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превышение расходов бюджета над его доходами;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Межбюджетные трансферты</a:t>
            </a:r>
            <a:r>
              <a:rPr lang="ru-RU" sz="1200" b="1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Государственный и муниципальный долг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настоящим Кодексом, принятые на себя Российской Федерацией, субъектом Российской Федерации или муниципальным образованием.</a:t>
            </a:r>
            <a:endParaRPr lang="ru-RU" sz="1200" dirty="0">
              <a:latin typeface="Book Antiqua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28992" y="142852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1214414" y="1428736"/>
            <a:ext cx="1500198" cy="1445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2. П</a:t>
            </a:r>
            <a:r>
              <a:rPr lang="ru-RU" sz="1100" dirty="0">
                <a:solidFill>
                  <a:srgbClr val="C00000"/>
                </a:solidFill>
              </a:rPr>
              <a:t>олноты отражения доходов, расходов и источников финансирования дефицитов бюджетов</a:t>
            </a: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214282" y="1214422"/>
            <a:ext cx="1071570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>
              <a:rot lat="0" lon="0" rev="1800000"/>
            </a:lightRig>
          </a:scene3d>
          <a:sp3d extrusionH="25400" prstMaterial="plastic">
            <a:bevelT w="25400" h="1016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1.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Единства бюджетной системы Российской Федерации;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2786050" y="1928802"/>
            <a:ext cx="1357322" cy="9381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4. </a:t>
            </a:r>
          </a:p>
          <a:p>
            <a:pPr algn="ctr"/>
            <a:r>
              <a:rPr lang="ru-RU" sz="1100" dirty="0">
                <a:solidFill>
                  <a:srgbClr val="C00000"/>
                </a:solidFill>
              </a:rPr>
              <a:t>эффективности использования бюджетных средств;</a:t>
            </a: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6357950" y="1214422"/>
            <a:ext cx="1571636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8. </a:t>
            </a:r>
          </a:p>
          <a:p>
            <a:pPr algn="ctr">
              <a:defRPr/>
            </a:pPr>
            <a:r>
              <a:rPr lang="ru-RU" sz="1100" dirty="0" err="1">
                <a:solidFill>
                  <a:srgbClr val="C00000"/>
                </a:solidFill>
                <a:cs typeface="Times New Roman" pitchFamily="18" charset="0"/>
              </a:rPr>
              <a:t>А</a:t>
            </a:r>
            <a:r>
              <a:rPr lang="ru-RU" sz="1100" dirty="0" err="1">
                <a:solidFill>
                  <a:srgbClr val="C00000"/>
                </a:solidFill>
              </a:rPr>
              <a:t>дресности</a:t>
            </a:r>
            <a:r>
              <a:rPr lang="ru-RU" sz="1100" dirty="0">
                <a:solidFill>
                  <a:srgbClr val="C00000"/>
                </a:solidFill>
              </a:rPr>
              <a:t> и целевого характера бюджетных средств;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4071934" y="1643050"/>
            <a:ext cx="1214446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5.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Общего (совокупного) покрытия расходов бюджетов;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286380" y="2071678"/>
            <a:ext cx="1285884" cy="7688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7.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Достоверности бюджета;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5143504" y="1357298"/>
            <a:ext cx="121444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6.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Прозрачности (открытости);</a:t>
            </a:r>
            <a:endParaRPr lang="ru-RU" sz="7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7929586" y="1285860"/>
            <a:ext cx="1071570" cy="7688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10.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Единства кассы.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2643174" y="1285860"/>
            <a:ext cx="157163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3. </a:t>
            </a:r>
          </a:p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Сбалансированности бюджета;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6786578" y="2143116"/>
            <a:ext cx="172880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  <a:cs typeface="Times New Roman" pitchFamily="18" charset="0"/>
              </a:rPr>
              <a:t>9. Подведомственности расходов бюджетов;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403350" y="139463"/>
            <a:ext cx="7561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отрасли «Образование» на 2021-2025</a:t>
            </a:r>
          </a:p>
          <a:p>
            <a:pPr algn="ctr"/>
            <a:r>
              <a:rPr lang="ru-RU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годы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961836"/>
              </p:ext>
            </p:extLst>
          </p:nvPr>
        </p:nvGraphicFramePr>
        <p:xfrm>
          <a:off x="214282" y="1071546"/>
          <a:ext cx="8786873" cy="24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41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                  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Отчёт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2024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21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123996,1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130222,8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151746,00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136491,40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132245,30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44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1 Дошкольное 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26446,9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25377,3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26326,50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24828,50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24864,50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095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2 "Общее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96423,2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103641,6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124126,90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110370,30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106117,40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91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подпрограмма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1292,60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1292,60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1263,40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643174" y="785794"/>
            <a:ext cx="628654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ru-RU" sz="1200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Объём бюджетных ассигнований, тыс. руб.</a:t>
            </a:r>
          </a:p>
        </p:txBody>
      </p:sp>
    </p:spTree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967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advClick="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9"/>
          <p:cNvSpPr>
            <a:spLocks noChangeArrowheads="1"/>
          </p:cNvSpPr>
          <p:nvPr/>
        </p:nvSpPr>
        <p:spPr bwMode="auto">
          <a:xfrm>
            <a:off x="357158" y="857232"/>
            <a:ext cx="84296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Муниципальная программа муниципального образования Тверской области (далее - муниципальная программа)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200" dirty="0">
                <a:cs typeface="Times New Roman" pitchFamily="18" charset="0"/>
              </a:rPr>
              <a:t>система мероприятий, взаимоувязанных по задачам, срокам осуществления и ресурсам, мер муниципального регулирования и мер управления муниципальной собственностью </a:t>
            </a:r>
            <a:r>
              <a:rPr lang="ru-RU" sz="1200" dirty="0" err="1">
                <a:cs typeface="Times New Roman" pitchFamily="18" charset="0"/>
              </a:rPr>
              <a:t>пгт.Пено</a:t>
            </a:r>
            <a:r>
              <a:rPr lang="ru-RU" sz="1200" dirty="0">
                <a:cs typeface="Times New Roman" pitchFamily="18" charset="0"/>
              </a:rPr>
              <a:t>, обеспечивающая в рамках реализации муниципальных полномочий муниципального округа, достижение, целей стратегии социально-экономического развития округа и (или) программы социально-экономического развития муниципального округа, утвержденных в установленном порядке (далее - стратегия и (или) программа социально-экономического развития  муниципального округа);</a:t>
            </a: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r>
              <a:rPr lang="ru-RU" sz="1200" b="1" dirty="0">
                <a:cs typeface="Times New Roman" pitchFamily="18" charset="0"/>
              </a:rPr>
              <a:t>       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Подпрограмма муниципальной программы (далее - подпрограмма)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часть муниципальной программы,  являющаяся одним из направлений реализации муниципальной программы и обеспечивающая достижение целей муниципальной программы;</a:t>
            </a:r>
          </a:p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</a:p>
          <a:p>
            <a:pPr algn="just"/>
            <a:endParaRPr lang="ru-RU" sz="1200" b="1" dirty="0">
              <a:cs typeface="Times New Roman" pitchFamily="18" charset="0"/>
            </a:endParaRPr>
          </a:p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Администратор 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исполнительный орган власти муниципального округа, являющийся главным распорядителем средств бюджета муниципального округа Тверской области, исполняющий функции муниципального заказчика, наделенный полномочиями по разработке и реализации муниципальной программы и (или) ее подпрограмм и несущий ответственность за реализацию муниципальной программы и ее эффективность;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Главный администратор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администратор муниципальной программы, координирующий деятельность других администраторов муниципальной программы по разработке и реализации муниципальной программы и (или) ее подпрограмм и определенный при наличии двух и более администраторов муниципальной программы, а также выполняющий функции администратора муниципальной программы в части, касающейся его полномочий;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57554" y="214290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9"/>
          <p:cNvSpPr>
            <a:spLocks noChangeArrowheads="1"/>
          </p:cNvSpPr>
          <p:nvPr/>
        </p:nvSpPr>
        <p:spPr bwMode="auto">
          <a:xfrm>
            <a:off x="357158" y="714356"/>
            <a:ext cx="84296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Цель 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 </a:t>
            </a:r>
            <a:r>
              <a:rPr lang="ru-RU" sz="1200" dirty="0">
                <a:cs typeface="Times New Roman" pitchFamily="18" charset="0"/>
              </a:rPr>
              <a:t>ожидаемое (планируемое) состояние дел в сфере реализации муниципальной программы, достигаемое при выполнении комплекса мероприятий, связанное с реализаций положений стратегии и (или) программы социально-экономического развития </a:t>
            </a:r>
            <a:r>
              <a:rPr lang="ru-RU" sz="1200" dirty="0" err="1">
                <a:cs typeface="Times New Roman" pitchFamily="18" charset="0"/>
              </a:rPr>
              <a:t>Пеновского</a:t>
            </a:r>
            <a:r>
              <a:rPr lang="ru-RU" sz="1200" dirty="0">
                <a:cs typeface="Times New Roman" pitchFamily="18" charset="0"/>
              </a:rPr>
              <a:t> муниципального округа  Тверской области и оцениваемое с помощью показателей;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Задача подпрограммы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направление деятельности главного администратора муниципальной программы и (или) администратора (администраторов) муниципальной программы, обеспечивающее достижение цели или целей муниципальной программы во взаимосвязи с другими задачами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</a:p>
          <a:p>
            <a:pPr algn="just"/>
            <a:endParaRPr lang="ru-RU" sz="12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/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Мероприятие подпрограммы (далее - мероприятие)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конкретное действие главного администратора муниципальной программы и (или) администратора (администраторов) муниципальной программы для решения соответствующей задачи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цели 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конечный результат реализации муниципальной программы, выраженный в количественно измеримых показателях достижения цели муниципальной 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задачи подпрограммы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конечный результат выполнения подпрограммы, выраженный в количественно измеримых показателях решения задачи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мероприятия подпрограммы (административного мероприятия)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 —</a:t>
            </a:r>
            <a:r>
              <a:rPr lang="ru-RU" sz="1200" b="1" dirty="0">
                <a:cs typeface="Times New Roman" pitchFamily="18" charset="0"/>
              </a:rPr>
              <a:t> </a:t>
            </a:r>
            <a:r>
              <a:rPr lang="ru-RU" sz="1200" dirty="0">
                <a:cs typeface="Times New Roman" pitchFamily="18" charset="0"/>
              </a:rPr>
              <a:t>непосредственный результат выполнения мероприятия подпрограммы (административного мероприятия), выраженный в количественно измеримых показателях;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Целевое значение показателя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достигаемое в последний год реализации муниципальной программы значение показателя, который формируется нарастающим итогом.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00430" y="142852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285728"/>
            <a:ext cx="6599086" cy="2279176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>
                <a:solidFill>
                  <a:schemeClr val="accent6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показатели прогноза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Социально-экономического развития  </a:t>
            </a:r>
            <a:r>
              <a:rPr kumimoji="0" lang="ru-RU" sz="2800" b="1" i="0" u="none" strike="noStrike" kern="1200" cap="all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Пеновского</a:t>
            </a:r>
            <a:r>
              <a:rPr kumimoji="0" lang="ru-RU" sz="2800" b="1" i="0" u="none" strike="noStrike" kern="1200" cap="all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муниципального округа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>
                <a:solidFill>
                  <a:schemeClr val="accent6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На 2024 - 2026 годы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96970" y="264006"/>
          <a:ext cx="1008112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Точечный рисунок" r:id="rId3" imgW="4933333" imgH="5458587" progId="PBrush">
                  <p:embed/>
                </p:oleObj>
              </mc:Choice>
              <mc:Fallback>
                <p:oleObj name="Точечный рисунок" r:id="rId3" imgW="4933333" imgH="5458587" progId="PBrush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70" y="264006"/>
                        <a:ext cx="1008112" cy="1008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172602"/>
            <a:ext cx="4553205" cy="2776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85728"/>
            <a:ext cx="7286676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Промышленное производство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5948" y="970593"/>
            <a:ext cx="88085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195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indent="36195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Согласно прогноза социально-экономического развития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Пеновского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муниципального округа Тверской области на 2024-2026 гг. за отчетный 2022 год объем отгруженных товаров собственного производства, выполненных работ и услуг в действующих ценах составил  324,8  млн. руб. (86,2%  к предшествующему 2021 году). Оценка 2023 г. – 331,2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(101,5 %), прогноз: на 2024 г. –  357,7 млн. руб. (102,7%), 2025 г. –  381,9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(103,2%), 2026 г. –  406,2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(102,5%). </a:t>
            </a:r>
          </a:p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55948" y="2060848"/>
          <a:ext cx="8808540" cy="427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0825" y="188913"/>
          <a:ext cx="936799" cy="93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936799" cy="935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89085" y="188640"/>
          <a:ext cx="936799" cy="93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Точечный рисунок" r:id="rId6" imgW="4933333" imgH="5458587" progId="PBrush">
                  <p:embed/>
                </p:oleObj>
              </mc:Choice>
              <mc:Fallback>
                <p:oleObj name="Точечный рисунок" r:id="rId6" imgW="4933333" imgH="5458587" progId="PBrush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85" y="188640"/>
                        <a:ext cx="936799" cy="935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827584" y="1484784"/>
          <a:ext cx="784887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Структура обрабатывающих производств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50825" y="188913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506375"/>
      </p:ext>
    </p:extLst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85728"/>
            <a:ext cx="7286676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Агропромышленный комплекс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5948" y="878260"/>
            <a:ext cx="88085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195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indent="36195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indent="36195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Согласно прогноза социально-экономического развития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Пеновского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муниципального округа Тверской области на 2024-2026 гг. за отчетный 2022 год производство валовой продукции в действующих ценах  составило  234,005  млн. руб. (114,7%  к предшествующему 2021 году). Оценка 2023 г. – 239,039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(115,4 %), прогноз: на 2024 г. –  254,952 млн. руб. (117,6%), 2025 г. –  272,211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(120,4%), 2026 г. –  292,79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(124,2%). </a:t>
            </a:r>
          </a:p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55948" y="2060848"/>
          <a:ext cx="8808540" cy="427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1520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Точечный рисунок" r:id="rId4" imgW="4933333" imgH="5458587" progId="PBrush">
                  <p:embed/>
                </p:oleObj>
              </mc:Choice>
              <mc:Fallback>
                <p:oleObj name="Точечный рисунок" r:id="rId4" imgW="4933333" imgH="5458587" progId="PBrus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3897583"/>
      </p:ext>
    </p:extLst>
  </p:cSld>
  <p:clrMapOvr>
    <a:masterClrMapping/>
  </p:clrMapOvr>
  <p:transition>
    <p:pull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7830</TotalTime>
  <Words>3427</Words>
  <Application>Microsoft Office PowerPoint</Application>
  <PresentationFormat>Экран (4:3)</PresentationFormat>
  <Paragraphs>746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Book Antiqua</vt:lpstr>
      <vt:lpstr>Calibri</vt:lpstr>
      <vt:lpstr>Cambria</vt:lpstr>
      <vt:lpstr>Century Schoolbook</vt:lpstr>
      <vt:lpstr>Georgia</vt:lpstr>
      <vt:lpstr>Times New Roman</vt:lpstr>
      <vt:lpstr>Wingdings</vt:lpstr>
      <vt:lpstr>Wingdings 2</vt:lpstr>
      <vt:lpstr>Официальная</vt:lpstr>
      <vt:lpstr>Точечный рисунок</vt:lpstr>
      <vt:lpstr>Изображение Paintbrush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Промышленное производство</vt:lpstr>
      <vt:lpstr>Структура обрабатывающих производств  </vt:lpstr>
      <vt:lpstr>Агропромышленный комплекс</vt:lpstr>
      <vt:lpstr>Структура валовой продукции сельского хозяйства</vt:lpstr>
      <vt:lpstr>Численность населения</vt:lpstr>
      <vt:lpstr>Уровень безработицы</vt:lpstr>
      <vt:lpstr>Среднемесячная заработная плата,  прожиточный минимум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Программные  и  непрограммные расходы  бюджета                                                                                                       на  2023 год  и плановый  период 2024 и 2025 годов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s.galagan</dc:creator>
  <cp:lastModifiedBy>Надежда</cp:lastModifiedBy>
  <cp:revision>1039</cp:revision>
  <cp:lastPrinted>2023-08-15T07:01:45Z</cp:lastPrinted>
  <dcterms:created xsi:type="dcterms:W3CDTF">2017-10-19T13:22:55Z</dcterms:created>
  <dcterms:modified xsi:type="dcterms:W3CDTF">2023-09-22T07:27:38Z</dcterms:modified>
</cp:coreProperties>
</file>